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charts/chart2.xml" ContentType="application/vnd.openxmlformats-officedocument.drawingml.chart+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3.xml" ContentType="application/vnd.openxmlformats-officedocument.drawingml.chart+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6"/>
  </p:notesMasterIdLst>
  <p:handoutMasterIdLst>
    <p:handoutMasterId r:id="rId87"/>
  </p:handoutMasterIdLst>
  <p:sldIdLst>
    <p:sldId id="289" r:id="rId2"/>
    <p:sldId id="338" r:id="rId3"/>
    <p:sldId id="337" r:id="rId4"/>
    <p:sldId id="472" r:id="rId5"/>
    <p:sldId id="402" r:id="rId6"/>
    <p:sldId id="412" r:id="rId7"/>
    <p:sldId id="473" r:id="rId8"/>
    <p:sldId id="486" r:id="rId9"/>
    <p:sldId id="403" r:id="rId10"/>
    <p:sldId id="483" r:id="rId11"/>
    <p:sldId id="493" r:id="rId12"/>
    <p:sldId id="494" r:id="rId13"/>
    <p:sldId id="487" r:id="rId14"/>
    <p:sldId id="488" r:id="rId15"/>
    <p:sldId id="498" r:id="rId16"/>
    <p:sldId id="497" r:id="rId17"/>
    <p:sldId id="474" r:id="rId18"/>
    <p:sldId id="489" r:id="rId19"/>
    <p:sldId id="490" r:id="rId20"/>
    <p:sldId id="477" r:id="rId21"/>
    <p:sldId id="476" r:id="rId22"/>
    <p:sldId id="475" r:id="rId23"/>
    <p:sldId id="495" r:id="rId24"/>
    <p:sldId id="491" r:id="rId25"/>
    <p:sldId id="453" r:id="rId26"/>
    <p:sldId id="355" r:id="rId27"/>
    <p:sldId id="263" r:id="rId28"/>
    <p:sldId id="492" r:id="rId29"/>
    <p:sldId id="358" r:id="rId30"/>
    <p:sldId id="260" r:id="rId31"/>
    <p:sldId id="257" r:id="rId32"/>
    <p:sldId id="451" r:id="rId33"/>
    <p:sldId id="450" r:id="rId34"/>
    <p:sldId id="261" r:id="rId35"/>
    <p:sldId id="454" r:id="rId36"/>
    <p:sldId id="364" r:id="rId37"/>
    <p:sldId id="361" r:id="rId38"/>
    <p:sldId id="362" r:id="rId39"/>
    <p:sldId id="363" r:id="rId40"/>
    <p:sldId id="423" r:id="rId41"/>
    <p:sldId id="413" r:id="rId42"/>
    <p:sldId id="452" r:id="rId43"/>
    <p:sldId id="449" r:id="rId44"/>
    <p:sldId id="290" r:id="rId45"/>
    <p:sldId id="399" r:id="rId46"/>
    <p:sldId id="479" r:id="rId47"/>
    <p:sldId id="496" r:id="rId48"/>
    <p:sldId id="411" r:id="rId49"/>
    <p:sldId id="359" r:id="rId50"/>
    <p:sldId id="360" r:id="rId51"/>
    <p:sldId id="480" r:id="rId52"/>
    <p:sldId id="465" r:id="rId53"/>
    <p:sldId id="397" r:id="rId54"/>
    <p:sldId id="481" r:id="rId55"/>
    <p:sldId id="392" r:id="rId56"/>
    <p:sldId id="466" r:id="rId57"/>
    <p:sldId id="401" r:id="rId58"/>
    <p:sldId id="395" r:id="rId59"/>
    <p:sldId id="383" r:id="rId60"/>
    <p:sldId id="367" r:id="rId61"/>
    <p:sldId id="458" r:id="rId62"/>
    <p:sldId id="368" r:id="rId63"/>
    <p:sldId id="459" r:id="rId64"/>
    <p:sldId id="455" r:id="rId65"/>
    <p:sldId id="456" r:id="rId66"/>
    <p:sldId id="469" r:id="rId67"/>
    <p:sldId id="485" r:id="rId68"/>
    <p:sldId id="470" r:id="rId69"/>
    <p:sldId id="369" r:id="rId70"/>
    <p:sldId id="390" r:id="rId71"/>
    <p:sldId id="391" r:id="rId72"/>
    <p:sldId id="371" r:id="rId73"/>
    <p:sldId id="366" r:id="rId74"/>
    <p:sldId id="372" r:id="rId75"/>
    <p:sldId id="387" r:id="rId76"/>
    <p:sldId id="419" r:id="rId77"/>
    <p:sldId id="389" r:id="rId78"/>
    <p:sldId id="382" r:id="rId79"/>
    <p:sldId id="385" r:id="rId80"/>
    <p:sldId id="468" r:id="rId81"/>
    <p:sldId id="482" r:id="rId82"/>
    <p:sldId id="258" r:id="rId83"/>
    <p:sldId id="484" r:id="rId84"/>
    <p:sldId id="259" r:id="rId85"/>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Lewis" initials="SL" lastIdx="1" clrIdx="0">
    <p:extLst>
      <p:ext uri="{19B8F6BF-5375-455C-9EA6-DF929625EA0E}">
        <p15:presenceInfo xmlns:p15="http://schemas.microsoft.com/office/powerpoint/2012/main" userId="S-1-5-21-3143485123-2421555349-745502463-48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00FF"/>
    <a:srgbClr val="CC3300"/>
    <a:srgbClr val="FF6600"/>
    <a:srgbClr val="FF9900"/>
    <a:srgbClr val="FF3300"/>
    <a:srgbClr val="3276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01" autoAdjust="0"/>
    <p:restoredTop sz="96240" autoAdjust="0"/>
  </p:normalViewPr>
  <p:slideViewPr>
    <p:cSldViewPr>
      <p:cViewPr varScale="1">
        <p:scale>
          <a:sx n="59" d="100"/>
          <a:sy n="59" d="100"/>
        </p:scale>
        <p:origin x="1448" y="6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Column1</c:v>
                </c:pt>
              </c:strCache>
            </c:strRef>
          </c:tx>
          <c:spPr>
            <a:solidFill>
              <a:srgbClr val="FF3300"/>
            </a:solidFill>
          </c:spPr>
          <c:invertIfNegative val="0"/>
          <c:dLbls>
            <c:dLbl>
              <c:idx val="0"/>
              <c:layout>
                <c:manualLayout>
                  <c:x val="4.1666666666666683E-3"/>
                  <c:y val="2.7777777777777874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23B-4BE6-9EE9-F585E84CB93A}"/>
                </c:ext>
              </c:extLst>
            </c:dLbl>
            <c:dLbl>
              <c:idx val="2"/>
              <c:layout>
                <c:manualLayout>
                  <c:x val="-1.3888888888888924E-3"/>
                  <c:y val="-3.333333333333328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23B-4BE6-9EE9-F585E84CB93A}"/>
                </c:ext>
              </c:extLst>
            </c:dLbl>
            <c:dLbl>
              <c:idx val="3"/>
              <c:layout>
                <c:manualLayout>
                  <c:x val="-1.3888888888888924E-3"/>
                  <c:y val="2.7777777777777874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23B-4BE6-9EE9-F585E84CB93A}"/>
                </c:ext>
              </c:extLst>
            </c:dLbl>
            <c:dLbl>
              <c:idx val="4"/>
              <c:layout>
                <c:manualLayout>
                  <c:x val="0"/>
                  <c:y val="2.777777777777777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23B-4BE6-9EE9-F585E84CB93A}"/>
                </c:ext>
              </c:extLst>
            </c:dLbl>
            <c:dLbl>
              <c:idx val="5"/>
              <c:layout>
                <c:manualLayout>
                  <c:x val="0"/>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D23B-4BE6-9EE9-F585E84CB93A}"/>
                </c:ext>
              </c:extLst>
            </c:dLbl>
            <c:dLbl>
              <c:idx val="6"/>
              <c:layout>
                <c:manualLayout>
                  <c:x val="0"/>
                  <c:y val="-3.05555555555555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D23B-4BE6-9EE9-F585E84CB93A}"/>
                </c:ext>
              </c:extLst>
            </c:dLbl>
            <c:dLbl>
              <c:idx val="8"/>
              <c:layout>
                <c:manualLayout>
                  <c:x val="0"/>
                  <c:y val="-2.7777777777777874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23B-4BE6-9EE9-F585E84CB93A}"/>
                </c:ext>
              </c:extLst>
            </c:dLbl>
            <c:dLbl>
              <c:idx val="9"/>
              <c:layout>
                <c:manualLayout>
                  <c:x val="0"/>
                  <c:y val="-1.111111111111111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D23B-4BE6-9EE9-F585E84CB93A}"/>
                </c:ext>
              </c:extLst>
            </c:dLbl>
            <c:dLbl>
              <c:idx val="10"/>
              <c:layout>
                <c:manualLayout>
                  <c:x val="-1.3889982502188244E-3"/>
                  <c:y val="5.5555555555555558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D23B-4BE6-9EE9-F585E84CB93A}"/>
                </c:ext>
              </c:extLst>
            </c:dLbl>
            <c:dLbl>
              <c:idx val="11"/>
              <c:layout>
                <c:manualLayout>
                  <c:x val="-5.5555555555555558E-3"/>
                  <c:y val="2.777777777777779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D23B-4BE6-9EE9-F585E84CB93A}"/>
                </c:ext>
              </c:extLst>
            </c:dLbl>
            <c:dLbl>
              <c:idx val="12"/>
              <c:layout>
                <c:manualLayout>
                  <c:x val="-6.9444444444444458E-3"/>
                  <c:y val="-2.777777777777779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D23B-4BE6-9EE9-F585E84CB93A}"/>
                </c:ext>
              </c:extLst>
            </c:dLbl>
            <c:spPr>
              <a:noFill/>
              <a:ln>
                <a:noFill/>
              </a:ln>
              <a:effectLst/>
            </c:spPr>
            <c:txPr>
              <a:bodyPr/>
              <a:lstStyle/>
              <a:p>
                <a:pPr>
                  <a:defRPr sz="1400" b="1"/>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Sheet1!$A$2:$A$17</c:f>
              <c:numCache>
                <c:formatCode>General</c:formatCode>
                <c:ptCount val="16"/>
                <c:pt idx="0">
                  <c:v>2005</c:v>
                </c:pt>
                <c:pt idx="1">
                  <c:v>2006</c:v>
                </c:pt>
                <c:pt idx="2">
                  <c:v>2007</c:v>
                </c:pt>
                <c:pt idx="3">
                  <c:v>2008</c:v>
                </c:pt>
                <c:pt idx="4">
                  <c:v>2009</c:v>
                </c:pt>
                <c:pt idx="5">
                  <c:v>2010</c:v>
                </c:pt>
                <c:pt idx="6">
                  <c:v>2011</c:v>
                </c:pt>
                <c:pt idx="7">
                  <c:v>2012</c:v>
                </c:pt>
                <c:pt idx="8">
                  <c:v>2013</c:v>
                </c:pt>
                <c:pt idx="9">
                  <c:v>2014</c:v>
                </c:pt>
                <c:pt idx="10">
                  <c:v>2015</c:v>
                </c:pt>
                <c:pt idx="11">
                  <c:v>2016</c:v>
                </c:pt>
                <c:pt idx="12">
                  <c:v>2017</c:v>
                </c:pt>
                <c:pt idx="13">
                  <c:v>2018</c:v>
                </c:pt>
                <c:pt idx="14">
                  <c:v>2019</c:v>
                </c:pt>
                <c:pt idx="15">
                  <c:v>2021</c:v>
                </c:pt>
              </c:numCache>
            </c:numRef>
          </c:cat>
          <c:val>
            <c:numRef>
              <c:f>Sheet1!$B$2:$B$17</c:f>
              <c:numCache>
                <c:formatCode>_(* #,##0_);_(* \(#,##0\);_(* "-"??_);_(@_)</c:formatCode>
                <c:ptCount val="16"/>
                <c:pt idx="0">
                  <c:v>32404.197530864196</c:v>
                </c:pt>
                <c:pt idx="1">
                  <c:v>26581.962962962964</c:v>
                </c:pt>
                <c:pt idx="2">
                  <c:v>27060.275000000001</c:v>
                </c:pt>
                <c:pt idx="3">
                  <c:v>25000.98717948718</c:v>
                </c:pt>
                <c:pt idx="4">
                  <c:v>23545.222222222223</c:v>
                </c:pt>
                <c:pt idx="5">
                  <c:v>21662.737499999999</c:v>
                </c:pt>
                <c:pt idx="6">
                  <c:v>21943.262500000001</c:v>
                </c:pt>
                <c:pt idx="7">
                  <c:v>26610.632911392404</c:v>
                </c:pt>
                <c:pt idx="8">
                  <c:v>29105.567901234568</c:v>
                </c:pt>
                <c:pt idx="9">
                  <c:v>30737.125</c:v>
                </c:pt>
                <c:pt idx="10">
                  <c:v>30416.026666666668</c:v>
                </c:pt>
                <c:pt idx="11">
                  <c:v>26819.061728395063</c:v>
                </c:pt>
                <c:pt idx="12">
                  <c:v>25042.271604938273</c:v>
                </c:pt>
                <c:pt idx="13" formatCode="#,##0">
                  <c:v>20054</c:v>
                </c:pt>
                <c:pt idx="14" formatCode="#,##0">
                  <c:v>16347</c:v>
                </c:pt>
                <c:pt idx="15" formatCode="#,##0">
                  <c:v>10169</c:v>
                </c:pt>
              </c:numCache>
            </c:numRef>
          </c:val>
          <c:extLst>
            <c:ext xmlns:c16="http://schemas.microsoft.com/office/drawing/2014/chart" uri="{C3380CC4-5D6E-409C-BE32-E72D297353CC}">
              <c16:uniqueId val="{00000009-D23B-4BE6-9EE9-F585E84CB93A}"/>
            </c:ext>
          </c:extLst>
        </c:ser>
        <c:dLbls>
          <c:showLegendKey val="0"/>
          <c:showVal val="0"/>
          <c:showCatName val="0"/>
          <c:showSerName val="0"/>
          <c:showPercent val="0"/>
          <c:showBubbleSize val="0"/>
        </c:dLbls>
        <c:gapWidth val="79"/>
        <c:axId val="362961536"/>
        <c:axId val="362958400"/>
      </c:barChart>
      <c:catAx>
        <c:axId val="362961536"/>
        <c:scaling>
          <c:orientation val="minMax"/>
        </c:scaling>
        <c:delete val="0"/>
        <c:axPos val="b"/>
        <c:numFmt formatCode="General" sourceLinked="1"/>
        <c:majorTickMark val="out"/>
        <c:minorTickMark val="none"/>
        <c:tickLblPos val="nextTo"/>
        <c:txPr>
          <a:bodyPr/>
          <a:lstStyle/>
          <a:p>
            <a:pPr>
              <a:defRPr sz="1400"/>
            </a:pPr>
            <a:endParaRPr lang="en-US"/>
          </a:p>
        </c:txPr>
        <c:crossAx val="362958400"/>
        <c:crosses val="autoZero"/>
        <c:auto val="1"/>
        <c:lblAlgn val="ctr"/>
        <c:lblOffset val="100"/>
        <c:noMultiLvlLbl val="0"/>
      </c:catAx>
      <c:valAx>
        <c:axId val="362958400"/>
        <c:scaling>
          <c:orientation val="minMax"/>
          <c:min val="10000"/>
        </c:scaling>
        <c:delete val="0"/>
        <c:axPos val="l"/>
        <c:majorGridlines/>
        <c:numFmt formatCode="_(* #,##0_);_(* \(#,##0\);_(* &quot;-&quot;??_);_(@_)" sourceLinked="1"/>
        <c:majorTickMark val="out"/>
        <c:minorTickMark val="none"/>
        <c:tickLblPos val="nextTo"/>
        <c:txPr>
          <a:bodyPr/>
          <a:lstStyle/>
          <a:p>
            <a:pPr>
              <a:defRPr sz="1400"/>
            </a:pPr>
            <a:endParaRPr lang="en-US"/>
          </a:p>
        </c:txPr>
        <c:crossAx val="362961536"/>
        <c:crosses val="autoZero"/>
        <c:crossBetween val="between"/>
        <c:majorUnit val="5000"/>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Column1</c:v>
                </c:pt>
              </c:strCache>
            </c:strRef>
          </c:tx>
          <c:spPr>
            <a:solidFill>
              <a:srgbClr val="FF0000"/>
            </a:solidFill>
          </c:spPr>
          <c:invertIfNegative val="0"/>
          <c:dLbls>
            <c:dLbl>
              <c:idx val="0"/>
              <c:layout>
                <c:manualLayout>
                  <c:x val="4.1666666666666683E-3"/>
                  <c:y val="2.7777777777777874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AA7-4236-8335-505A00BB59E1}"/>
                </c:ext>
              </c:extLst>
            </c:dLbl>
            <c:dLbl>
              <c:idx val="2"/>
              <c:layout>
                <c:manualLayout>
                  <c:x val="-1.3888888888888924E-3"/>
                  <c:y val="-3.333333333333328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AA7-4236-8335-505A00BB59E1}"/>
                </c:ext>
              </c:extLst>
            </c:dLbl>
            <c:dLbl>
              <c:idx val="3"/>
              <c:layout>
                <c:manualLayout>
                  <c:x val="-1.3888888888888924E-3"/>
                  <c:y val="2.7777777777777874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AA7-4236-8335-505A00BB59E1}"/>
                </c:ext>
              </c:extLst>
            </c:dLbl>
            <c:dLbl>
              <c:idx val="4"/>
              <c:layout>
                <c:manualLayout>
                  <c:x val="0"/>
                  <c:y val="-3.33333333333333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AA7-4236-8335-505A00BB59E1}"/>
                </c:ext>
              </c:extLst>
            </c:dLbl>
            <c:dLbl>
              <c:idx val="5"/>
              <c:layout>
                <c:manualLayout>
                  <c:x val="0"/>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AA7-4236-8335-505A00BB59E1}"/>
                </c:ext>
              </c:extLst>
            </c:dLbl>
            <c:dLbl>
              <c:idx val="8"/>
              <c:layout>
                <c:manualLayout>
                  <c:x val="0"/>
                  <c:y val="-2.7777777777777874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AA7-4236-8335-505A00BB59E1}"/>
                </c:ext>
              </c:extLst>
            </c:dLbl>
            <c:dLbl>
              <c:idx val="10"/>
              <c:layout>
                <c:manualLayout>
                  <c:x val="-2.77788713910751E-3"/>
                  <c:y val="-1.944444444444444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CAA7-4236-8335-505A00BB59E1}"/>
                </c:ext>
              </c:extLst>
            </c:dLbl>
            <c:dLbl>
              <c:idx val="11"/>
              <c:layout>
                <c:manualLayout>
                  <c:x val="-5.5555555555555558E-3"/>
                  <c:y val="2.777777777777779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CAA7-4236-8335-505A00BB59E1}"/>
                </c:ext>
              </c:extLst>
            </c:dLbl>
            <c:dLbl>
              <c:idx val="12"/>
              <c:layout>
                <c:manualLayout>
                  <c:x val="-6.9444444444444458E-3"/>
                  <c:y val="-2.777777777777779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CAA7-4236-8335-505A00BB59E1}"/>
                </c:ext>
              </c:extLst>
            </c:dLbl>
            <c:spPr>
              <a:noFill/>
              <a:ln>
                <a:noFill/>
              </a:ln>
              <a:effectLst/>
            </c:spPr>
            <c:txPr>
              <a:bodyPr/>
              <a:lstStyle/>
              <a:p>
                <a:pPr>
                  <a:defRPr sz="1400" b="1"/>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Sheet1!$A$2:$A$17</c:f>
              <c:numCache>
                <c:formatCode>General</c:formatCode>
                <c:ptCount val="16"/>
                <c:pt idx="0">
                  <c:v>2005</c:v>
                </c:pt>
                <c:pt idx="1">
                  <c:v>2006</c:v>
                </c:pt>
                <c:pt idx="2">
                  <c:v>2007</c:v>
                </c:pt>
                <c:pt idx="3">
                  <c:v>2008</c:v>
                </c:pt>
                <c:pt idx="4">
                  <c:v>2009</c:v>
                </c:pt>
                <c:pt idx="5">
                  <c:v>2010</c:v>
                </c:pt>
                <c:pt idx="6">
                  <c:v>2011</c:v>
                </c:pt>
                <c:pt idx="7">
                  <c:v>2012</c:v>
                </c:pt>
                <c:pt idx="8">
                  <c:v>2013</c:v>
                </c:pt>
                <c:pt idx="9">
                  <c:v>2014</c:v>
                </c:pt>
                <c:pt idx="10">
                  <c:v>2015</c:v>
                </c:pt>
                <c:pt idx="11">
                  <c:v>2016</c:v>
                </c:pt>
                <c:pt idx="12">
                  <c:v>2017</c:v>
                </c:pt>
                <c:pt idx="13">
                  <c:v>2018</c:v>
                </c:pt>
                <c:pt idx="14">
                  <c:v>2019</c:v>
                </c:pt>
                <c:pt idx="15">
                  <c:v>2021</c:v>
                </c:pt>
              </c:numCache>
            </c:numRef>
          </c:cat>
          <c:val>
            <c:numRef>
              <c:f>Sheet1!$B$2:$B$17</c:f>
              <c:numCache>
                <c:formatCode>#,##0</c:formatCode>
                <c:ptCount val="16"/>
                <c:pt idx="0">
                  <c:v>33725</c:v>
                </c:pt>
                <c:pt idx="1">
                  <c:v>26581</c:v>
                </c:pt>
                <c:pt idx="2">
                  <c:v>24217</c:v>
                </c:pt>
                <c:pt idx="3">
                  <c:v>28667</c:v>
                </c:pt>
                <c:pt idx="4">
                  <c:v>22679</c:v>
                </c:pt>
                <c:pt idx="5">
                  <c:v>22563</c:v>
                </c:pt>
                <c:pt idx="6">
                  <c:v>24878</c:v>
                </c:pt>
                <c:pt idx="7">
                  <c:v>30010</c:v>
                </c:pt>
                <c:pt idx="8">
                  <c:v>32745</c:v>
                </c:pt>
                <c:pt idx="9">
                  <c:v>31844</c:v>
                </c:pt>
                <c:pt idx="10">
                  <c:v>32343</c:v>
                </c:pt>
                <c:pt idx="11">
                  <c:v>30641</c:v>
                </c:pt>
                <c:pt idx="12">
                  <c:v>31172</c:v>
                </c:pt>
                <c:pt idx="13">
                  <c:v>31620</c:v>
                </c:pt>
                <c:pt idx="14">
                  <c:v>27898</c:v>
                </c:pt>
                <c:pt idx="15">
                  <c:v>18319</c:v>
                </c:pt>
              </c:numCache>
            </c:numRef>
          </c:val>
          <c:extLst>
            <c:ext xmlns:c16="http://schemas.microsoft.com/office/drawing/2014/chart" uri="{C3380CC4-5D6E-409C-BE32-E72D297353CC}">
              <c16:uniqueId val="{00000009-CAA7-4236-8335-505A00BB59E1}"/>
            </c:ext>
          </c:extLst>
        </c:ser>
        <c:dLbls>
          <c:showLegendKey val="0"/>
          <c:showVal val="0"/>
          <c:showCatName val="0"/>
          <c:showSerName val="0"/>
          <c:showPercent val="0"/>
          <c:showBubbleSize val="0"/>
        </c:dLbls>
        <c:gapWidth val="79"/>
        <c:axId val="362961536"/>
        <c:axId val="362958400"/>
      </c:barChart>
      <c:catAx>
        <c:axId val="362961536"/>
        <c:scaling>
          <c:orientation val="minMax"/>
        </c:scaling>
        <c:delete val="0"/>
        <c:axPos val="b"/>
        <c:numFmt formatCode="General" sourceLinked="1"/>
        <c:majorTickMark val="out"/>
        <c:minorTickMark val="none"/>
        <c:tickLblPos val="nextTo"/>
        <c:txPr>
          <a:bodyPr/>
          <a:lstStyle/>
          <a:p>
            <a:pPr>
              <a:defRPr sz="1400"/>
            </a:pPr>
            <a:endParaRPr lang="en-US"/>
          </a:p>
        </c:txPr>
        <c:crossAx val="362958400"/>
        <c:crosses val="autoZero"/>
        <c:auto val="1"/>
        <c:lblAlgn val="ctr"/>
        <c:lblOffset val="100"/>
        <c:noMultiLvlLbl val="0"/>
      </c:catAx>
      <c:valAx>
        <c:axId val="362958400"/>
        <c:scaling>
          <c:orientation val="minMax"/>
          <c:min val="15000"/>
        </c:scaling>
        <c:delete val="0"/>
        <c:axPos val="l"/>
        <c:majorGridlines/>
        <c:numFmt formatCode="#,##0" sourceLinked="1"/>
        <c:majorTickMark val="out"/>
        <c:minorTickMark val="none"/>
        <c:tickLblPos val="nextTo"/>
        <c:txPr>
          <a:bodyPr/>
          <a:lstStyle/>
          <a:p>
            <a:pPr>
              <a:defRPr sz="1400"/>
            </a:pPr>
            <a:endParaRPr lang="en-US"/>
          </a:p>
        </c:txPr>
        <c:crossAx val="362961536"/>
        <c:crosses val="autoZero"/>
        <c:crossBetween val="between"/>
        <c:majorUnit val="5000"/>
      </c:valAx>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invertIfNegative val="0"/>
          <c:dPt>
            <c:idx val="0"/>
            <c:invertIfNegative val="0"/>
            <c:bubble3D val="0"/>
            <c:spPr>
              <a:solidFill>
                <a:srgbClr val="00B050"/>
              </a:solidFill>
            </c:spPr>
            <c:extLst>
              <c:ext xmlns:c16="http://schemas.microsoft.com/office/drawing/2014/chart" uri="{C3380CC4-5D6E-409C-BE32-E72D297353CC}">
                <c16:uniqueId val="{00000001-9D61-4B0F-B647-E1BDF44B5368}"/>
              </c:ext>
            </c:extLst>
          </c:dPt>
          <c:dPt>
            <c:idx val="1"/>
            <c:invertIfNegative val="0"/>
            <c:bubble3D val="0"/>
            <c:spPr>
              <a:solidFill>
                <a:srgbClr val="00B050"/>
              </a:solidFill>
            </c:spPr>
            <c:extLst>
              <c:ext xmlns:c16="http://schemas.microsoft.com/office/drawing/2014/chart" uri="{C3380CC4-5D6E-409C-BE32-E72D297353CC}">
                <c16:uniqueId val="{00000003-9D61-4B0F-B647-E1BDF44B5368}"/>
              </c:ext>
            </c:extLst>
          </c:dPt>
          <c:dPt>
            <c:idx val="2"/>
            <c:invertIfNegative val="0"/>
            <c:bubble3D val="0"/>
            <c:spPr>
              <a:solidFill>
                <a:srgbClr val="FF0000"/>
              </a:solidFill>
            </c:spPr>
            <c:extLst>
              <c:ext xmlns:c16="http://schemas.microsoft.com/office/drawing/2014/chart" uri="{C3380CC4-5D6E-409C-BE32-E72D297353CC}">
                <c16:uniqueId val="{00000005-9D61-4B0F-B647-E1BDF44B5368}"/>
              </c:ext>
            </c:extLst>
          </c:dPt>
          <c:dPt>
            <c:idx val="3"/>
            <c:invertIfNegative val="0"/>
            <c:bubble3D val="0"/>
            <c:spPr>
              <a:solidFill>
                <a:srgbClr val="FF0000"/>
              </a:solidFill>
            </c:spPr>
            <c:extLst>
              <c:ext xmlns:c16="http://schemas.microsoft.com/office/drawing/2014/chart" uri="{C3380CC4-5D6E-409C-BE32-E72D297353CC}">
                <c16:uniqueId val="{00000007-9D61-4B0F-B647-E1BDF44B5368}"/>
              </c:ext>
            </c:extLst>
          </c:dPt>
          <c:dPt>
            <c:idx val="4"/>
            <c:invertIfNegative val="0"/>
            <c:bubble3D val="0"/>
            <c:spPr>
              <a:solidFill>
                <a:srgbClr val="002060"/>
              </a:solidFill>
            </c:spPr>
            <c:extLst>
              <c:ext xmlns:c16="http://schemas.microsoft.com/office/drawing/2014/chart" uri="{C3380CC4-5D6E-409C-BE32-E72D297353CC}">
                <c16:uniqueId val="{00000009-9D61-4B0F-B647-E1BDF44B5368}"/>
              </c:ext>
            </c:extLst>
          </c:dPt>
          <c:dPt>
            <c:idx val="5"/>
            <c:invertIfNegative val="0"/>
            <c:bubble3D val="0"/>
            <c:spPr>
              <a:solidFill>
                <a:srgbClr val="002060"/>
              </a:solidFill>
            </c:spPr>
            <c:extLst>
              <c:ext xmlns:c16="http://schemas.microsoft.com/office/drawing/2014/chart" uri="{C3380CC4-5D6E-409C-BE32-E72D297353CC}">
                <c16:uniqueId val="{0000000B-9D61-4B0F-B647-E1BDF44B5368}"/>
              </c:ext>
            </c:extLst>
          </c:dPt>
          <c:dPt>
            <c:idx val="6"/>
            <c:invertIfNegative val="0"/>
            <c:bubble3D val="0"/>
            <c:spPr>
              <a:solidFill>
                <a:srgbClr val="002060"/>
              </a:solidFill>
            </c:spPr>
            <c:extLst>
              <c:ext xmlns:c16="http://schemas.microsoft.com/office/drawing/2014/chart" uri="{C3380CC4-5D6E-409C-BE32-E72D297353CC}">
                <c16:uniqueId val="{0000000D-9D61-4B0F-B647-E1BDF44B5368}"/>
              </c:ext>
            </c:extLst>
          </c:dPt>
          <c:dLbls>
            <c:spPr>
              <a:noFill/>
              <a:ln>
                <a:noFill/>
              </a:ln>
              <a:effectLst/>
            </c:spPr>
            <c:txPr>
              <a:bodyPr/>
              <a:lstStyle/>
              <a:p>
                <a:pPr>
                  <a:defRPr sz="14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Sheet1!$A$2:$A$8</c:f>
              <c:strCache>
                <c:ptCount val="7"/>
                <c:pt idx="0">
                  <c:v>Team Performance</c:v>
                </c:pt>
                <c:pt idx="1">
                  <c:v>Weather</c:v>
                </c:pt>
                <c:pt idx="2">
                  <c:v>Giveaway/Promotion</c:v>
                </c:pt>
                <c:pt idx="3">
                  <c:v>Ticket Discount</c:v>
                </c:pt>
                <c:pt idx="4">
                  <c:v>Opponent</c:v>
                </c:pt>
                <c:pt idx="5">
                  <c:v>Personal Schedule</c:v>
                </c:pt>
                <c:pt idx="6">
                  <c:v>Day/Time of Game</c:v>
                </c:pt>
              </c:strCache>
            </c:strRef>
          </c:cat>
          <c:val>
            <c:numRef>
              <c:f>Sheet1!$B$2:$B$8</c:f>
              <c:numCache>
                <c:formatCode>0.0%</c:formatCode>
                <c:ptCount val="7"/>
                <c:pt idx="0">
                  <c:v>2.2000000000000016E-2</c:v>
                </c:pt>
                <c:pt idx="1">
                  <c:v>3.8000000000000006E-2</c:v>
                </c:pt>
                <c:pt idx="2">
                  <c:v>5.5000000000000014E-2</c:v>
                </c:pt>
                <c:pt idx="3">
                  <c:v>0.10800000000000012</c:v>
                </c:pt>
                <c:pt idx="4">
                  <c:v>0.20400000000000001</c:v>
                </c:pt>
                <c:pt idx="5">
                  <c:v>0.24100000000000021</c:v>
                </c:pt>
                <c:pt idx="6">
                  <c:v>0.30000000000000032</c:v>
                </c:pt>
              </c:numCache>
            </c:numRef>
          </c:val>
          <c:extLst>
            <c:ext xmlns:c16="http://schemas.microsoft.com/office/drawing/2014/chart" uri="{C3380CC4-5D6E-409C-BE32-E72D297353CC}">
              <c16:uniqueId val="{0000000E-9D61-4B0F-B647-E1BDF44B5368}"/>
            </c:ext>
          </c:extLst>
        </c:ser>
        <c:dLbls>
          <c:showLegendKey val="0"/>
          <c:showVal val="0"/>
          <c:showCatName val="0"/>
          <c:showSerName val="0"/>
          <c:showPercent val="0"/>
          <c:showBubbleSize val="0"/>
        </c:dLbls>
        <c:gapWidth val="150"/>
        <c:axId val="362958792"/>
        <c:axId val="362959184"/>
      </c:barChart>
      <c:catAx>
        <c:axId val="362958792"/>
        <c:scaling>
          <c:orientation val="minMax"/>
        </c:scaling>
        <c:delete val="0"/>
        <c:axPos val="l"/>
        <c:numFmt formatCode="General" sourceLinked="0"/>
        <c:majorTickMark val="out"/>
        <c:minorTickMark val="none"/>
        <c:tickLblPos val="nextTo"/>
        <c:txPr>
          <a:bodyPr/>
          <a:lstStyle/>
          <a:p>
            <a:pPr>
              <a:defRPr sz="1200"/>
            </a:pPr>
            <a:endParaRPr lang="en-US"/>
          </a:p>
        </c:txPr>
        <c:crossAx val="362959184"/>
        <c:crosses val="autoZero"/>
        <c:auto val="1"/>
        <c:lblAlgn val="ctr"/>
        <c:lblOffset val="100"/>
        <c:noMultiLvlLbl val="0"/>
      </c:catAx>
      <c:valAx>
        <c:axId val="362959184"/>
        <c:scaling>
          <c:orientation val="minMax"/>
        </c:scaling>
        <c:delete val="0"/>
        <c:axPos val="b"/>
        <c:majorGridlines/>
        <c:numFmt formatCode="0.0%" sourceLinked="1"/>
        <c:majorTickMark val="out"/>
        <c:minorTickMark val="none"/>
        <c:tickLblPos val="nextTo"/>
        <c:txPr>
          <a:bodyPr/>
          <a:lstStyle/>
          <a:p>
            <a:pPr>
              <a:defRPr sz="1100" b="1"/>
            </a:pPr>
            <a:endParaRPr lang="en-US"/>
          </a:p>
        </c:txPr>
        <c:crossAx val="362958792"/>
        <c:crosses val="autoZero"/>
        <c:crossBetween val="between"/>
      </c:valAx>
    </c:plotArea>
    <c:plotVisOnly val="1"/>
    <c:dispBlanksAs val="gap"/>
    <c:showDLblsOverMax val="0"/>
  </c:chart>
  <c:spPr>
    <a:ln w="19050">
      <a:solidFill>
        <a:srgbClr val="7030A0"/>
      </a:solidFill>
    </a:ln>
  </c:spPr>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F6CF7F16-2EB2-4C72-BFA8-C6DE05C85AAD}" type="datetimeFigureOut">
              <a:rPr lang="en-US" smtClean="0"/>
              <a:pPr/>
              <a:t>10/25/2021</a:t>
            </a:fld>
            <a:endParaRPr lang="en-US" dirty="0"/>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4AFFBFA3-1B5F-4FB1-8B46-2EDDA0F48587}" type="slidenum">
              <a:rPr lang="en-US" smtClean="0"/>
              <a:pPr/>
              <a:t>‹#›</a:t>
            </a:fld>
            <a:endParaRPr lang="en-US" dirty="0"/>
          </a:p>
        </p:txBody>
      </p:sp>
    </p:spTree>
    <p:extLst>
      <p:ext uri="{BB962C8B-B14F-4D97-AF65-F5344CB8AC3E}">
        <p14:creationId xmlns:p14="http://schemas.microsoft.com/office/powerpoint/2010/main" val="5166967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7371C643-5E9A-41C5-9AC0-E4642549691C}" type="datetimeFigureOut">
              <a:rPr lang="en-US" smtClean="0"/>
              <a:pPr/>
              <a:t>10/25/2021</a:t>
            </a:fld>
            <a:endParaRPr lang="en-US" dirty="0"/>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E71D9AD1-80D3-4A7D-A249-E3C92719D33B}" type="slidenum">
              <a:rPr lang="en-US" smtClean="0"/>
              <a:pPr/>
              <a:t>‹#›</a:t>
            </a:fld>
            <a:endParaRPr lang="en-US" dirty="0"/>
          </a:p>
        </p:txBody>
      </p:sp>
    </p:spTree>
    <p:extLst>
      <p:ext uri="{BB962C8B-B14F-4D97-AF65-F5344CB8AC3E}">
        <p14:creationId xmlns:p14="http://schemas.microsoft.com/office/powerpoint/2010/main" val="28422290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washingtonpost.com/sports/nationals/why-is-nationals-attendance-down-its-a-good-question-without-a-simple-answer/2019/06/12/971f5638-8d42-11e9-b08e-cfd89bd36d4e_story.html"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nytimes.com/interactive/2019/10/22/sports/baseball/baseball-popularity-world-series.html?searchResultPosition=4"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sportsbusinessdaily.com/Daily/Issues/2019/09/04/Leagues-and-Governing-Bodies/MLB.aspx"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conormclaughlin.net/2019/03/analyzing-mlb-team-payrolls-2019/"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www.espn.com/mlb/attendance"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public.tableau.com/profile/fennsk#!/vizhome/MLSWages2007-present/Wagesinchosenyear"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Advanced – NFL Fantasy Football Draft - https://public.tableau.com/app/profile/the.will.jones/viz/2019TableauFantasyFootballDraftKit/WebDraftKitStandard</a:t>
            </a:r>
          </a:p>
        </p:txBody>
      </p:sp>
      <p:sp>
        <p:nvSpPr>
          <p:cNvPr id="4" name="Slide Number Placeholder 3"/>
          <p:cNvSpPr>
            <a:spLocks noGrp="1"/>
          </p:cNvSpPr>
          <p:nvPr>
            <p:ph type="sldNum" sz="quarter" idx="5"/>
          </p:nvPr>
        </p:nvSpPr>
        <p:spPr/>
        <p:txBody>
          <a:bodyPr/>
          <a:lstStyle/>
          <a:p>
            <a:fld id="{E71D9AD1-80D3-4A7D-A249-E3C92719D33B}" type="slidenum">
              <a:rPr lang="en-US" smtClean="0"/>
              <a:pPr/>
              <a:t>9</a:t>
            </a:fld>
            <a:endParaRPr lang="en-US" dirty="0"/>
          </a:p>
        </p:txBody>
      </p:sp>
    </p:spTree>
    <p:extLst>
      <p:ext uri="{BB962C8B-B14F-4D97-AF65-F5344CB8AC3E}">
        <p14:creationId xmlns:p14="http://schemas.microsoft.com/office/powerpoint/2010/main" val="1539505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http://www.nytimes.com/2012/09/22/sports/baseball/mets-ending-season-that-has-questioned-fan-loyalty.html?pagewanted=all</a:t>
            </a:r>
          </a:p>
        </p:txBody>
      </p:sp>
      <p:sp>
        <p:nvSpPr>
          <p:cNvPr id="4" name="Slide Number Placeholder 3"/>
          <p:cNvSpPr>
            <a:spLocks noGrp="1"/>
          </p:cNvSpPr>
          <p:nvPr>
            <p:ph type="sldNum" sz="quarter" idx="10"/>
          </p:nvPr>
        </p:nvSpPr>
        <p:spPr/>
        <p:txBody>
          <a:bodyPr/>
          <a:lstStyle/>
          <a:p>
            <a:fld id="{E71D9AD1-80D3-4A7D-A249-E3C92719D33B}" type="slidenum">
              <a:rPr lang="en-US" smtClean="0"/>
              <a:pPr/>
              <a:t>29</a:t>
            </a:fld>
            <a:endParaRPr lang="en-US" dirty="0"/>
          </a:p>
        </p:txBody>
      </p:sp>
    </p:spTree>
    <p:extLst>
      <p:ext uri="{BB962C8B-B14F-4D97-AF65-F5344CB8AC3E}">
        <p14:creationId xmlns:p14="http://schemas.microsoft.com/office/powerpoint/2010/main" val="2689661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https://www.washingtonpost.com/sports/nationals/why-is-nationals-attendance-down-its-a-good-question-without-a-simple-answer/2019/06/12/971f5638-8d42-11e9-b08e-cfd89bd36d4e_story.html</a:t>
            </a:r>
            <a:endParaRPr lang="en-US" dirty="0"/>
          </a:p>
        </p:txBody>
      </p:sp>
      <p:sp>
        <p:nvSpPr>
          <p:cNvPr id="4" name="Slide Number Placeholder 3"/>
          <p:cNvSpPr>
            <a:spLocks noGrp="1"/>
          </p:cNvSpPr>
          <p:nvPr>
            <p:ph type="sldNum" sz="quarter" idx="5"/>
          </p:nvPr>
        </p:nvSpPr>
        <p:spPr/>
        <p:txBody>
          <a:bodyPr/>
          <a:lstStyle/>
          <a:p>
            <a:fld id="{5F24C7F7-878D-4B85-8E66-99B15A9FD98A}" type="slidenum">
              <a:rPr lang="en-US" smtClean="0"/>
              <a:t>30</a:t>
            </a:fld>
            <a:endParaRPr lang="en-US" dirty="0"/>
          </a:p>
        </p:txBody>
      </p:sp>
    </p:spTree>
    <p:extLst>
      <p:ext uri="{BB962C8B-B14F-4D97-AF65-F5344CB8AC3E}">
        <p14:creationId xmlns:p14="http://schemas.microsoft.com/office/powerpoint/2010/main" val="29053647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https://www.nytimes.com/interactive/2019/10/22/sports/baseball/baseball-popularity-world-series.html?searchResultPosition=4</a:t>
            </a:r>
            <a:endParaRPr lang="en-US" dirty="0"/>
          </a:p>
        </p:txBody>
      </p:sp>
      <p:sp>
        <p:nvSpPr>
          <p:cNvPr id="4" name="Slide Number Placeholder 3"/>
          <p:cNvSpPr>
            <a:spLocks noGrp="1"/>
          </p:cNvSpPr>
          <p:nvPr>
            <p:ph type="sldNum" sz="quarter" idx="5"/>
          </p:nvPr>
        </p:nvSpPr>
        <p:spPr/>
        <p:txBody>
          <a:bodyPr/>
          <a:lstStyle/>
          <a:p>
            <a:fld id="{5F24C7F7-878D-4B85-8E66-99B15A9FD98A}" type="slidenum">
              <a:rPr lang="en-US" smtClean="0"/>
              <a:t>31</a:t>
            </a:fld>
            <a:endParaRPr lang="en-US" dirty="0"/>
          </a:p>
        </p:txBody>
      </p:sp>
    </p:spTree>
    <p:extLst>
      <p:ext uri="{BB962C8B-B14F-4D97-AF65-F5344CB8AC3E}">
        <p14:creationId xmlns:p14="http://schemas.microsoft.com/office/powerpoint/2010/main" val="2248795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https://www.sportsbusinessdaily.com/Journal/Issues/2018/10/08/Leagues-and-Governing-Bodies/MLB-Attendance.aspx</a:t>
            </a:r>
          </a:p>
          <a:p>
            <a:r>
              <a:rPr lang="en-US" dirty="0"/>
              <a:t>https://www.forbes.com/sites/maurybrown/2018/10/03/how-mlb-attendance-dropped-below-70-million-for-first-time-in-15-years/#11fc8c0161bf</a:t>
            </a:r>
          </a:p>
        </p:txBody>
      </p:sp>
      <p:sp>
        <p:nvSpPr>
          <p:cNvPr id="4" name="Slide Number Placeholder 3"/>
          <p:cNvSpPr>
            <a:spLocks noGrp="1"/>
          </p:cNvSpPr>
          <p:nvPr>
            <p:ph type="sldNum" sz="quarter" idx="5"/>
          </p:nvPr>
        </p:nvSpPr>
        <p:spPr/>
        <p:txBody>
          <a:bodyPr/>
          <a:lstStyle/>
          <a:p>
            <a:fld id="{E71D9AD1-80D3-4A7D-A249-E3C92719D33B}" type="slidenum">
              <a:rPr lang="en-US" smtClean="0"/>
              <a:pPr/>
              <a:t>33</a:t>
            </a:fld>
            <a:endParaRPr lang="en-US" dirty="0"/>
          </a:p>
        </p:txBody>
      </p:sp>
    </p:spTree>
    <p:extLst>
      <p:ext uri="{BB962C8B-B14F-4D97-AF65-F5344CB8AC3E}">
        <p14:creationId xmlns:p14="http://schemas.microsoft.com/office/powerpoint/2010/main" val="3571345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https://www.sportsbusinessdaily.com/Daily/Issues/2019/09/04/Leagues-and-Governing-Bodies/MLB.aspx</a:t>
            </a:r>
            <a:endParaRPr lang="en-US" dirty="0"/>
          </a:p>
        </p:txBody>
      </p:sp>
      <p:sp>
        <p:nvSpPr>
          <p:cNvPr id="4" name="Slide Number Placeholder 3"/>
          <p:cNvSpPr>
            <a:spLocks noGrp="1"/>
          </p:cNvSpPr>
          <p:nvPr>
            <p:ph type="sldNum" sz="quarter" idx="5"/>
          </p:nvPr>
        </p:nvSpPr>
        <p:spPr/>
        <p:txBody>
          <a:bodyPr/>
          <a:lstStyle/>
          <a:p>
            <a:fld id="{5F24C7F7-878D-4B85-8E66-99B15A9FD98A}" type="slidenum">
              <a:rPr lang="en-US" smtClean="0"/>
              <a:t>34</a:t>
            </a:fld>
            <a:endParaRPr lang="en-US" dirty="0"/>
          </a:p>
        </p:txBody>
      </p:sp>
    </p:spTree>
    <p:extLst>
      <p:ext uri="{BB962C8B-B14F-4D97-AF65-F5344CB8AC3E}">
        <p14:creationId xmlns:p14="http://schemas.microsoft.com/office/powerpoint/2010/main" val="701944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http://www.espn.com/mlb/attendance</a:t>
            </a:r>
          </a:p>
        </p:txBody>
      </p:sp>
      <p:sp>
        <p:nvSpPr>
          <p:cNvPr id="4" name="Slide Number Placeholder 3"/>
          <p:cNvSpPr>
            <a:spLocks noGrp="1"/>
          </p:cNvSpPr>
          <p:nvPr>
            <p:ph type="sldNum" sz="quarter" idx="10"/>
          </p:nvPr>
        </p:nvSpPr>
        <p:spPr/>
        <p:txBody>
          <a:bodyPr/>
          <a:lstStyle/>
          <a:p>
            <a:fld id="{E71D9AD1-80D3-4A7D-A249-E3C92719D33B}" type="slidenum">
              <a:rPr lang="en-US" smtClean="0"/>
              <a:pPr/>
              <a:t>36</a:t>
            </a:fld>
            <a:endParaRPr lang="en-US" dirty="0"/>
          </a:p>
        </p:txBody>
      </p:sp>
    </p:spTree>
    <p:extLst>
      <p:ext uri="{BB962C8B-B14F-4D97-AF65-F5344CB8AC3E}">
        <p14:creationId xmlns:p14="http://schemas.microsoft.com/office/powerpoint/2010/main" val="37839035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http://voices.washingtonpost.com/dcsportsbog/2010/09/the_nats_record-low_crowd.html</a:t>
            </a:r>
          </a:p>
        </p:txBody>
      </p:sp>
      <p:sp>
        <p:nvSpPr>
          <p:cNvPr id="4" name="Slide Number Placeholder 3"/>
          <p:cNvSpPr>
            <a:spLocks noGrp="1"/>
          </p:cNvSpPr>
          <p:nvPr>
            <p:ph type="sldNum" sz="quarter" idx="10"/>
          </p:nvPr>
        </p:nvSpPr>
        <p:spPr/>
        <p:txBody>
          <a:bodyPr/>
          <a:lstStyle/>
          <a:p>
            <a:fld id="{E71D9AD1-80D3-4A7D-A249-E3C92719D33B}" type="slidenum">
              <a:rPr lang="en-US" smtClean="0"/>
              <a:pPr/>
              <a:t>37</a:t>
            </a:fld>
            <a:endParaRPr lang="en-US" dirty="0"/>
          </a:p>
        </p:txBody>
      </p:sp>
    </p:spTree>
    <p:extLst>
      <p:ext uri="{BB962C8B-B14F-4D97-AF65-F5344CB8AC3E}">
        <p14:creationId xmlns:p14="http://schemas.microsoft.com/office/powerpoint/2010/main" val="12145348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http://voices.washingtonpost.com/dcsportsbog/2009/10/the_nats_unluckiest_fan.html</a:t>
            </a:r>
          </a:p>
        </p:txBody>
      </p:sp>
      <p:sp>
        <p:nvSpPr>
          <p:cNvPr id="4" name="Slide Number Placeholder 3"/>
          <p:cNvSpPr>
            <a:spLocks noGrp="1"/>
          </p:cNvSpPr>
          <p:nvPr>
            <p:ph type="sldNum" sz="quarter" idx="10"/>
          </p:nvPr>
        </p:nvSpPr>
        <p:spPr/>
        <p:txBody>
          <a:bodyPr/>
          <a:lstStyle/>
          <a:p>
            <a:fld id="{E71D9AD1-80D3-4A7D-A249-E3C92719D33B}" type="slidenum">
              <a:rPr lang="en-US" smtClean="0"/>
              <a:pPr/>
              <a:t>38</a:t>
            </a:fld>
            <a:endParaRPr lang="en-US" dirty="0"/>
          </a:p>
        </p:txBody>
      </p:sp>
    </p:spTree>
    <p:extLst>
      <p:ext uri="{BB962C8B-B14F-4D97-AF65-F5344CB8AC3E}">
        <p14:creationId xmlns:p14="http://schemas.microsoft.com/office/powerpoint/2010/main" val="4119823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https://www.washingtonpost.com/sports/redskins/the-redskins-are-now-honest-about-their-attendance-and-its-not-pretty/2018/09/16/f4269a4e-b9df-11e8-bdc0-90f81cc58c5d_story.html?noredirect=on&amp;utm_term=.ca130d6dc738</a:t>
            </a:r>
          </a:p>
          <a:p>
            <a:endParaRPr lang="en-US" dirty="0"/>
          </a:p>
        </p:txBody>
      </p:sp>
      <p:sp>
        <p:nvSpPr>
          <p:cNvPr id="4" name="Slide Number Placeholder 3"/>
          <p:cNvSpPr>
            <a:spLocks noGrp="1"/>
          </p:cNvSpPr>
          <p:nvPr>
            <p:ph type="sldNum" sz="quarter" idx="10"/>
          </p:nvPr>
        </p:nvSpPr>
        <p:spPr/>
        <p:txBody>
          <a:bodyPr/>
          <a:lstStyle/>
          <a:p>
            <a:fld id="{E71D9AD1-80D3-4A7D-A249-E3C92719D33B}" type="slidenum">
              <a:rPr lang="en-US" smtClean="0"/>
              <a:pPr/>
              <a:t>41</a:t>
            </a:fld>
            <a:endParaRPr lang="en-US" dirty="0"/>
          </a:p>
        </p:txBody>
      </p:sp>
    </p:spTree>
    <p:extLst>
      <p:ext uri="{BB962C8B-B14F-4D97-AF65-F5344CB8AC3E}">
        <p14:creationId xmlns:p14="http://schemas.microsoft.com/office/powerpoint/2010/main" val="34786819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https://www.crainsdetroit.com/sports/little-caesars-arenas-red-seats-be-swapped-black</a:t>
            </a:r>
          </a:p>
          <a:p>
            <a:r>
              <a:rPr lang="en-US" dirty="0"/>
              <a:t>https://971theticket.radio.com/articles/little-caesars-arena-change-red-seats-black</a:t>
            </a:r>
          </a:p>
        </p:txBody>
      </p:sp>
      <p:sp>
        <p:nvSpPr>
          <p:cNvPr id="4" name="Slide Number Placeholder 3"/>
          <p:cNvSpPr>
            <a:spLocks noGrp="1"/>
          </p:cNvSpPr>
          <p:nvPr>
            <p:ph type="sldNum" sz="quarter" idx="5"/>
          </p:nvPr>
        </p:nvSpPr>
        <p:spPr/>
        <p:txBody>
          <a:bodyPr/>
          <a:lstStyle/>
          <a:p>
            <a:fld id="{E71D9AD1-80D3-4A7D-A249-E3C92719D33B}" type="slidenum">
              <a:rPr lang="en-US" smtClean="0"/>
              <a:pPr/>
              <a:t>42</a:t>
            </a:fld>
            <a:endParaRPr lang="en-US" dirty="0"/>
          </a:p>
        </p:txBody>
      </p:sp>
    </p:spTree>
    <p:extLst>
      <p:ext uri="{BB962C8B-B14F-4D97-AF65-F5344CB8AC3E}">
        <p14:creationId xmlns:p14="http://schemas.microsoft.com/office/powerpoint/2010/main" val="3857273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NY Times front page – 10.25.2020</a:t>
            </a:r>
          </a:p>
        </p:txBody>
      </p:sp>
      <p:sp>
        <p:nvSpPr>
          <p:cNvPr id="4" name="Slide Number Placeholder 3"/>
          <p:cNvSpPr>
            <a:spLocks noGrp="1"/>
          </p:cNvSpPr>
          <p:nvPr>
            <p:ph type="sldNum" sz="quarter" idx="5"/>
          </p:nvPr>
        </p:nvSpPr>
        <p:spPr/>
        <p:txBody>
          <a:bodyPr/>
          <a:lstStyle/>
          <a:p>
            <a:fld id="{E71D9AD1-80D3-4A7D-A249-E3C92719D33B}" type="slidenum">
              <a:rPr lang="en-US" smtClean="0"/>
              <a:pPr/>
              <a:t>10</a:t>
            </a:fld>
            <a:endParaRPr lang="en-US" dirty="0"/>
          </a:p>
        </p:txBody>
      </p:sp>
    </p:spTree>
    <p:extLst>
      <p:ext uri="{BB962C8B-B14F-4D97-AF65-F5344CB8AC3E}">
        <p14:creationId xmlns:p14="http://schemas.microsoft.com/office/powerpoint/2010/main" val="17636875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https://www.nytimes.com/2018/10/26/sports/soccer/england-blackout-rule.html</a:t>
            </a:r>
          </a:p>
        </p:txBody>
      </p:sp>
      <p:sp>
        <p:nvSpPr>
          <p:cNvPr id="4" name="Slide Number Placeholder 3"/>
          <p:cNvSpPr>
            <a:spLocks noGrp="1"/>
          </p:cNvSpPr>
          <p:nvPr>
            <p:ph type="sldNum" sz="quarter" idx="5"/>
          </p:nvPr>
        </p:nvSpPr>
        <p:spPr/>
        <p:txBody>
          <a:bodyPr/>
          <a:lstStyle/>
          <a:p>
            <a:fld id="{E71D9AD1-80D3-4A7D-A249-E3C92719D33B}" type="slidenum">
              <a:rPr lang="en-US" smtClean="0"/>
              <a:pPr/>
              <a:t>43</a:t>
            </a:fld>
            <a:endParaRPr lang="en-US" dirty="0"/>
          </a:p>
        </p:txBody>
      </p:sp>
    </p:spTree>
    <p:extLst>
      <p:ext uri="{BB962C8B-B14F-4D97-AF65-F5344CB8AC3E}">
        <p14:creationId xmlns:p14="http://schemas.microsoft.com/office/powerpoint/2010/main" val="8115401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https://morningconsult.com/2020/09/28/gen-z-poll-sports-fandom/</a:t>
            </a:r>
          </a:p>
        </p:txBody>
      </p:sp>
      <p:sp>
        <p:nvSpPr>
          <p:cNvPr id="4" name="Slide Number Placeholder 3"/>
          <p:cNvSpPr>
            <a:spLocks noGrp="1"/>
          </p:cNvSpPr>
          <p:nvPr>
            <p:ph type="sldNum" sz="quarter" idx="5"/>
          </p:nvPr>
        </p:nvSpPr>
        <p:spPr/>
        <p:txBody>
          <a:bodyPr/>
          <a:lstStyle/>
          <a:p>
            <a:fld id="{E71D9AD1-80D3-4A7D-A249-E3C92719D33B}" type="slidenum">
              <a:rPr lang="en-US" smtClean="0"/>
              <a:pPr/>
              <a:t>46</a:t>
            </a:fld>
            <a:endParaRPr lang="en-US" dirty="0"/>
          </a:p>
        </p:txBody>
      </p:sp>
    </p:spTree>
    <p:extLst>
      <p:ext uri="{BB962C8B-B14F-4D97-AF65-F5344CB8AC3E}">
        <p14:creationId xmlns:p14="http://schemas.microsoft.com/office/powerpoint/2010/main" val="13187934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https://www.sportsbusinessjournal.com/Esports/Sections/Media/2021/10/Twitch-top10s-oct3-9.aspx</a:t>
            </a:r>
          </a:p>
        </p:txBody>
      </p:sp>
      <p:sp>
        <p:nvSpPr>
          <p:cNvPr id="4" name="Slide Number Placeholder 3"/>
          <p:cNvSpPr>
            <a:spLocks noGrp="1"/>
          </p:cNvSpPr>
          <p:nvPr>
            <p:ph type="sldNum" sz="quarter" idx="5"/>
          </p:nvPr>
        </p:nvSpPr>
        <p:spPr/>
        <p:txBody>
          <a:bodyPr/>
          <a:lstStyle/>
          <a:p>
            <a:fld id="{E71D9AD1-80D3-4A7D-A249-E3C92719D33B}" type="slidenum">
              <a:rPr lang="en-US" smtClean="0"/>
              <a:pPr/>
              <a:t>47</a:t>
            </a:fld>
            <a:endParaRPr lang="en-US" dirty="0"/>
          </a:p>
        </p:txBody>
      </p:sp>
    </p:spTree>
    <p:extLst>
      <p:ext uri="{BB962C8B-B14F-4D97-AF65-F5344CB8AC3E}">
        <p14:creationId xmlns:p14="http://schemas.microsoft.com/office/powerpoint/2010/main" val="39625845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https://www.sportsbusinessdaily.com/Daily/Issues/2018/10/23/Franchises/Red-Sox-Dodgers.aspx?</a:t>
            </a:r>
          </a:p>
          <a:p>
            <a:endParaRPr lang="en-US" dirty="0"/>
          </a:p>
        </p:txBody>
      </p:sp>
      <p:sp>
        <p:nvSpPr>
          <p:cNvPr id="4" name="Slide Number Placeholder 3"/>
          <p:cNvSpPr>
            <a:spLocks noGrp="1"/>
          </p:cNvSpPr>
          <p:nvPr>
            <p:ph type="sldNum" sz="quarter" idx="5"/>
          </p:nvPr>
        </p:nvSpPr>
        <p:spPr/>
        <p:txBody>
          <a:bodyPr/>
          <a:lstStyle/>
          <a:p>
            <a:fld id="{E71D9AD1-80D3-4A7D-A249-E3C92719D33B}" type="slidenum">
              <a:rPr lang="en-US" smtClean="0"/>
              <a:pPr/>
              <a:t>48</a:t>
            </a:fld>
            <a:endParaRPr lang="en-US" dirty="0"/>
          </a:p>
        </p:txBody>
      </p:sp>
    </p:spTree>
    <p:extLst>
      <p:ext uri="{BB962C8B-B14F-4D97-AF65-F5344CB8AC3E}">
        <p14:creationId xmlns:p14="http://schemas.microsoft.com/office/powerpoint/2010/main" val="4352870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http://espn.go.com/blog/chicago/white-sox/post/_/id/11735/even-with-yanks-in-town-soxs-attendance-low</a:t>
            </a:r>
          </a:p>
        </p:txBody>
      </p:sp>
      <p:sp>
        <p:nvSpPr>
          <p:cNvPr id="4" name="Slide Number Placeholder 3"/>
          <p:cNvSpPr>
            <a:spLocks noGrp="1"/>
          </p:cNvSpPr>
          <p:nvPr>
            <p:ph type="sldNum" sz="quarter" idx="10"/>
          </p:nvPr>
        </p:nvSpPr>
        <p:spPr/>
        <p:txBody>
          <a:bodyPr/>
          <a:lstStyle/>
          <a:p>
            <a:fld id="{E71D9AD1-80D3-4A7D-A249-E3C92719D33B}" type="slidenum">
              <a:rPr lang="en-US" smtClean="0"/>
              <a:pPr/>
              <a:t>49</a:t>
            </a:fld>
            <a:endParaRPr lang="en-US" dirty="0"/>
          </a:p>
        </p:txBody>
      </p:sp>
    </p:spTree>
    <p:extLst>
      <p:ext uri="{BB962C8B-B14F-4D97-AF65-F5344CB8AC3E}">
        <p14:creationId xmlns:p14="http://schemas.microsoft.com/office/powerpoint/2010/main" val="140504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http://www.nytimes.com/2012/10/17/sports/baseball/sellouts-also-prove-elusive-in-yankees-home-games.html</a:t>
            </a:r>
          </a:p>
          <a:p>
            <a:r>
              <a:rPr lang="en-US" dirty="0"/>
              <a:t>http://www.nytimes.com/2010/09/15/sports/football/15tickets.html</a:t>
            </a:r>
          </a:p>
          <a:p>
            <a:r>
              <a:rPr lang="en-US" dirty="0"/>
              <a:t>http://espn.go.com/boston/mlb/story/_/id/9158007/boston-red-sox-820-game-sellout-streak-ends</a:t>
            </a:r>
          </a:p>
        </p:txBody>
      </p:sp>
      <p:sp>
        <p:nvSpPr>
          <p:cNvPr id="4" name="Slide Number Placeholder 3"/>
          <p:cNvSpPr>
            <a:spLocks noGrp="1"/>
          </p:cNvSpPr>
          <p:nvPr>
            <p:ph type="sldNum" sz="quarter" idx="10"/>
          </p:nvPr>
        </p:nvSpPr>
        <p:spPr/>
        <p:txBody>
          <a:bodyPr/>
          <a:lstStyle/>
          <a:p>
            <a:fld id="{E71D9AD1-80D3-4A7D-A249-E3C92719D33B}" type="slidenum">
              <a:rPr lang="en-US" smtClean="0"/>
              <a:pPr/>
              <a:t>50</a:t>
            </a:fld>
            <a:endParaRPr lang="en-US" dirty="0"/>
          </a:p>
        </p:txBody>
      </p:sp>
    </p:spTree>
    <p:extLst>
      <p:ext uri="{BB962C8B-B14F-4D97-AF65-F5344CB8AC3E}">
        <p14:creationId xmlns:p14="http://schemas.microsoft.com/office/powerpoint/2010/main" val="30601495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https://www.cnbc.com/2019/12/12/five-mlb-teams-to-spend-more-on-top-two-players-than-some-clubs-pay-entire-roster.html</a:t>
            </a:r>
          </a:p>
        </p:txBody>
      </p:sp>
      <p:sp>
        <p:nvSpPr>
          <p:cNvPr id="4" name="Slide Number Placeholder 3"/>
          <p:cNvSpPr>
            <a:spLocks noGrp="1"/>
          </p:cNvSpPr>
          <p:nvPr>
            <p:ph type="sldNum" sz="quarter" idx="5"/>
          </p:nvPr>
        </p:nvSpPr>
        <p:spPr/>
        <p:txBody>
          <a:bodyPr/>
          <a:lstStyle/>
          <a:p>
            <a:fld id="{E71D9AD1-80D3-4A7D-A249-E3C92719D33B}" type="slidenum">
              <a:rPr lang="en-US" smtClean="0"/>
              <a:pPr/>
              <a:t>51</a:t>
            </a:fld>
            <a:endParaRPr lang="en-US" dirty="0"/>
          </a:p>
        </p:txBody>
      </p:sp>
    </p:spTree>
    <p:extLst>
      <p:ext uri="{BB962C8B-B14F-4D97-AF65-F5344CB8AC3E}">
        <p14:creationId xmlns:p14="http://schemas.microsoft.com/office/powerpoint/2010/main" val="10312724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http://conormclaughlin.net/2019/03/analyzing-mlb-team-payrolls-2019/</a:t>
            </a:r>
            <a:endParaRPr lang="en-US" dirty="0"/>
          </a:p>
        </p:txBody>
      </p:sp>
      <p:sp>
        <p:nvSpPr>
          <p:cNvPr id="4" name="Slide Number Placeholder 3"/>
          <p:cNvSpPr>
            <a:spLocks noGrp="1"/>
          </p:cNvSpPr>
          <p:nvPr>
            <p:ph type="sldNum" sz="quarter" idx="5"/>
          </p:nvPr>
        </p:nvSpPr>
        <p:spPr/>
        <p:txBody>
          <a:bodyPr/>
          <a:lstStyle/>
          <a:p>
            <a:fld id="{E71D9AD1-80D3-4A7D-A249-E3C92719D33B}" type="slidenum">
              <a:rPr lang="en-US" smtClean="0"/>
              <a:pPr/>
              <a:t>52</a:t>
            </a:fld>
            <a:endParaRPr lang="en-US" dirty="0"/>
          </a:p>
        </p:txBody>
      </p:sp>
    </p:spTree>
    <p:extLst>
      <p:ext uri="{BB962C8B-B14F-4D97-AF65-F5344CB8AC3E}">
        <p14:creationId xmlns:p14="http://schemas.microsoft.com/office/powerpoint/2010/main" val="36889187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https://www.sportico.com/leagues/baseball/2020/moneyball-mlb-most-efficient-payrolls-1234613533/</a:t>
            </a:r>
          </a:p>
        </p:txBody>
      </p:sp>
      <p:sp>
        <p:nvSpPr>
          <p:cNvPr id="4" name="Slide Number Placeholder 3"/>
          <p:cNvSpPr>
            <a:spLocks noGrp="1"/>
          </p:cNvSpPr>
          <p:nvPr>
            <p:ph type="sldNum" sz="quarter" idx="5"/>
          </p:nvPr>
        </p:nvSpPr>
        <p:spPr/>
        <p:txBody>
          <a:bodyPr/>
          <a:lstStyle/>
          <a:p>
            <a:fld id="{E71D9AD1-80D3-4A7D-A249-E3C92719D33B}" type="slidenum">
              <a:rPr lang="en-US" smtClean="0"/>
              <a:pPr/>
              <a:t>54</a:t>
            </a:fld>
            <a:endParaRPr lang="en-US" dirty="0"/>
          </a:p>
        </p:txBody>
      </p:sp>
    </p:spTree>
    <p:extLst>
      <p:ext uri="{BB962C8B-B14F-4D97-AF65-F5344CB8AC3E}">
        <p14:creationId xmlns:p14="http://schemas.microsoft.com/office/powerpoint/2010/main" val="5985894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hlinkClick r:id="rId3"/>
              </a:rPr>
              <a:t>http://www.espn.com/mlb/attendance</a:t>
            </a:r>
            <a:endParaRPr lang="en-US" dirty="0"/>
          </a:p>
        </p:txBody>
      </p:sp>
      <p:sp>
        <p:nvSpPr>
          <p:cNvPr id="4" name="Slide Number Placeholder 3"/>
          <p:cNvSpPr>
            <a:spLocks noGrp="1"/>
          </p:cNvSpPr>
          <p:nvPr>
            <p:ph type="sldNum" sz="quarter" idx="10"/>
          </p:nvPr>
        </p:nvSpPr>
        <p:spPr/>
        <p:txBody>
          <a:bodyPr/>
          <a:lstStyle/>
          <a:p>
            <a:fld id="{E71D9AD1-80D3-4A7D-A249-E3C92719D33B}" type="slidenum">
              <a:rPr lang="en-US" smtClean="0"/>
              <a:pPr/>
              <a:t>55</a:t>
            </a:fld>
            <a:endParaRPr lang="en-US" dirty="0"/>
          </a:p>
        </p:txBody>
      </p:sp>
    </p:spTree>
    <p:extLst>
      <p:ext uri="{BB962C8B-B14F-4D97-AF65-F5344CB8AC3E}">
        <p14:creationId xmlns:p14="http://schemas.microsoft.com/office/powerpoint/2010/main" val="805410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https://www.sportsbusinessjournal.com/Daily/Closing-Bell/2021/10/20/NFL-Viewers.aspx</a:t>
            </a:r>
          </a:p>
        </p:txBody>
      </p:sp>
      <p:sp>
        <p:nvSpPr>
          <p:cNvPr id="4" name="Slide Number Placeholder 3"/>
          <p:cNvSpPr>
            <a:spLocks noGrp="1"/>
          </p:cNvSpPr>
          <p:nvPr>
            <p:ph type="sldNum" sz="quarter" idx="5"/>
          </p:nvPr>
        </p:nvSpPr>
        <p:spPr/>
        <p:txBody>
          <a:bodyPr/>
          <a:lstStyle/>
          <a:p>
            <a:fld id="{E71D9AD1-80D3-4A7D-A249-E3C92719D33B}" type="slidenum">
              <a:rPr lang="en-US" smtClean="0"/>
              <a:pPr/>
              <a:t>16</a:t>
            </a:fld>
            <a:endParaRPr lang="en-US" dirty="0"/>
          </a:p>
        </p:txBody>
      </p:sp>
    </p:spTree>
    <p:extLst>
      <p:ext uri="{BB962C8B-B14F-4D97-AF65-F5344CB8AC3E}">
        <p14:creationId xmlns:p14="http://schemas.microsoft.com/office/powerpoint/2010/main" val="33732695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https://public.tableau.com/profile/fennsk#!/vizhome/MLSWages2007-present/Wagesinchosenyear</a:t>
            </a:r>
            <a:endParaRPr lang="en-US" dirty="0"/>
          </a:p>
        </p:txBody>
      </p:sp>
      <p:sp>
        <p:nvSpPr>
          <p:cNvPr id="4" name="Slide Number Placeholder 3"/>
          <p:cNvSpPr>
            <a:spLocks noGrp="1"/>
          </p:cNvSpPr>
          <p:nvPr>
            <p:ph type="sldNum" sz="quarter" idx="5"/>
          </p:nvPr>
        </p:nvSpPr>
        <p:spPr/>
        <p:txBody>
          <a:bodyPr/>
          <a:lstStyle/>
          <a:p>
            <a:fld id="{E71D9AD1-80D3-4A7D-A249-E3C92719D33B}" type="slidenum">
              <a:rPr lang="en-US" smtClean="0"/>
              <a:pPr/>
              <a:t>56</a:t>
            </a:fld>
            <a:endParaRPr lang="en-US" dirty="0"/>
          </a:p>
        </p:txBody>
      </p:sp>
    </p:spTree>
    <p:extLst>
      <p:ext uri="{BB962C8B-B14F-4D97-AF65-F5344CB8AC3E}">
        <p14:creationId xmlns:p14="http://schemas.microsoft.com/office/powerpoint/2010/main" val="15364429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https://public.tableau.com/profile/fennsk#!/vizhome/MLSWages2007-present/Wagesinchosenyear</a:t>
            </a:r>
          </a:p>
        </p:txBody>
      </p:sp>
      <p:sp>
        <p:nvSpPr>
          <p:cNvPr id="4" name="Slide Number Placeholder 3"/>
          <p:cNvSpPr>
            <a:spLocks noGrp="1"/>
          </p:cNvSpPr>
          <p:nvPr>
            <p:ph type="sldNum" sz="quarter" idx="5"/>
          </p:nvPr>
        </p:nvSpPr>
        <p:spPr/>
        <p:txBody>
          <a:bodyPr/>
          <a:lstStyle/>
          <a:p>
            <a:fld id="{E71D9AD1-80D3-4A7D-A249-E3C92719D33B}" type="slidenum">
              <a:rPr lang="en-US" smtClean="0"/>
              <a:pPr/>
              <a:t>57</a:t>
            </a:fld>
            <a:endParaRPr lang="en-US" dirty="0"/>
          </a:p>
        </p:txBody>
      </p:sp>
    </p:spTree>
    <p:extLst>
      <p:ext uri="{BB962C8B-B14F-4D97-AF65-F5344CB8AC3E}">
        <p14:creationId xmlns:p14="http://schemas.microsoft.com/office/powerpoint/2010/main" val="8897022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http://www.biztechmagazine.com/article/2014/03/houston-astros-use-data-analytics-drive-ticket-sales</a:t>
            </a:r>
          </a:p>
        </p:txBody>
      </p:sp>
      <p:sp>
        <p:nvSpPr>
          <p:cNvPr id="4" name="Slide Number Placeholder 3"/>
          <p:cNvSpPr>
            <a:spLocks noGrp="1"/>
          </p:cNvSpPr>
          <p:nvPr>
            <p:ph type="sldNum" sz="quarter" idx="10"/>
          </p:nvPr>
        </p:nvSpPr>
        <p:spPr/>
        <p:txBody>
          <a:bodyPr/>
          <a:lstStyle/>
          <a:p>
            <a:fld id="{E71D9AD1-80D3-4A7D-A249-E3C92719D33B}" type="slidenum">
              <a:rPr lang="en-US" smtClean="0"/>
              <a:pPr/>
              <a:t>58</a:t>
            </a:fld>
            <a:endParaRPr lang="en-US" dirty="0"/>
          </a:p>
        </p:txBody>
      </p:sp>
    </p:spTree>
    <p:extLst>
      <p:ext uri="{BB962C8B-B14F-4D97-AF65-F5344CB8AC3E}">
        <p14:creationId xmlns:p14="http://schemas.microsoft.com/office/powerpoint/2010/main" val="38788297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http://www.sportsbusinessdaily.com/Daily/Issues/2016/09/23/Sports-Facilities-and-Franchises/Ticket-Analytics.aspx</a:t>
            </a:r>
          </a:p>
        </p:txBody>
      </p:sp>
      <p:sp>
        <p:nvSpPr>
          <p:cNvPr id="4" name="Slide Number Placeholder 3"/>
          <p:cNvSpPr>
            <a:spLocks noGrp="1"/>
          </p:cNvSpPr>
          <p:nvPr>
            <p:ph type="sldNum" sz="quarter" idx="10"/>
          </p:nvPr>
        </p:nvSpPr>
        <p:spPr/>
        <p:txBody>
          <a:bodyPr/>
          <a:lstStyle/>
          <a:p>
            <a:fld id="{E71D9AD1-80D3-4A7D-A249-E3C92719D33B}" type="slidenum">
              <a:rPr lang="en-US" smtClean="0"/>
              <a:pPr/>
              <a:t>59</a:t>
            </a:fld>
            <a:endParaRPr lang="en-US" dirty="0"/>
          </a:p>
        </p:txBody>
      </p:sp>
    </p:spTree>
    <p:extLst>
      <p:ext uri="{BB962C8B-B14F-4D97-AF65-F5344CB8AC3E}">
        <p14:creationId xmlns:p14="http://schemas.microsoft.com/office/powerpoint/2010/main" val="31370192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71D9AD1-80D3-4A7D-A249-E3C92719D33B}" type="slidenum">
              <a:rPr lang="en-US" smtClean="0"/>
              <a:pPr/>
              <a:t>62</a:t>
            </a:fld>
            <a:endParaRPr lang="en-US" dirty="0"/>
          </a:p>
        </p:txBody>
      </p:sp>
    </p:spTree>
    <p:extLst>
      <p:ext uri="{BB962C8B-B14F-4D97-AF65-F5344CB8AC3E}">
        <p14:creationId xmlns:p14="http://schemas.microsoft.com/office/powerpoint/2010/main" val="27550867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371AE2D-028F-4BE9-927F-6F7A7E07757F}" type="slidenum">
              <a:rPr lang="en-US" smtClean="0"/>
              <a:pPr>
                <a:defRPr/>
              </a:pPr>
              <a:t>69</a:t>
            </a:fld>
            <a:endParaRPr lang="en-US" dirty="0"/>
          </a:p>
        </p:txBody>
      </p:sp>
    </p:spTree>
    <p:extLst>
      <p:ext uri="{BB962C8B-B14F-4D97-AF65-F5344CB8AC3E}">
        <p14:creationId xmlns:p14="http://schemas.microsoft.com/office/powerpoint/2010/main" val="37467632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https://ftw.usatoday.com/2014/08/nationals-fans-jayson-werth-bobbleheads-gnomes</a:t>
            </a:r>
          </a:p>
          <a:p>
            <a:r>
              <a:rPr lang="en-US" dirty="0"/>
              <a:t>https://www.washingtonpost.com/news/dc-sports-bog/wp/2014/08/05/the-line-for-jayson-werth-garden-gnome-giveaway-started-forming-just-after-2-p-m/?utm_term=.7ff0f0b6eb38</a:t>
            </a:r>
          </a:p>
          <a:p>
            <a:r>
              <a:rPr lang="en-US" dirty="0"/>
              <a:t>https://deadspin.com/nats-fans-went-a-little-crazy-over-jayson-werth-gnomes-1616839094</a:t>
            </a:r>
          </a:p>
        </p:txBody>
      </p:sp>
      <p:sp>
        <p:nvSpPr>
          <p:cNvPr id="4" name="Slide Number Placeholder 3"/>
          <p:cNvSpPr>
            <a:spLocks noGrp="1"/>
          </p:cNvSpPr>
          <p:nvPr>
            <p:ph type="sldNum" sz="quarter" idx="5"/>
          </p:nvPr>
        </p:nvSpPr>
        <p:spPr/>
        <p:txBody>
          <a:bodyPr/>
          <a:lstStyle/>
          <a:p>
            <a:fld id="{E71D9AD1-80D3-4A7D-A249-E3C92719D33B}" type="slidenum">
              <a:rPr lang="en-US" smtClean="0"/>
              <a:pPr/>
              <a:t>71</a:t>
            </a:fld>
            <a:endParaRPr lang="en-US" dirty="0"/>
          </a:p>
        </p:txBody>
      </p:sp>
    </p:spTree>
    <p:extLst>
      <p:ext uri="{BB962C8B-B14F-4D97-AF65-F5344CB8AC3E}">
        <p14:creationId xmlns:p14="http://schemas.microsoft.com/office/powerpoint/2010/main" val="32365862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https://www.sportsbusinessdaily.com/Journal/Issues/2017/11/13/Leagues-and-Governing-Bodies/MLB-promotions.aspx</a:t>
            </a:r>
          </a:p>
        </p:txBody>
      </p:sp>
      <p:sp>
        <p:nvSpPr>
          <p:cNvPr id="4" name="Slide Number Placeholder 3"/>
          <p:cNvSpPr>
            <a:spLocks noGrp="1"/>
          </p:cNvSpPr>
          <p:nvPr>
            <p:ph type="sldNum" sz="quarter" idx="10"/>
          </p:nvPr>
        </p:nvSpPr>
        <p:spPr/>
        <p:txBody>
          <a:bodyPr/>
          <a:lstStyle/>
          <a:p>
            <a:pPr>
              <a:defRPr/>
            </a:pPr>
            <a:fld id="{1371AE2D-028F-4BE9-927F-6F7A7E07757F}" type="slidenum">
              <a:rPr lang="en-US" smtClean="0"/>
              <a:pPr>
                <a:defRPr/>
              </a:pPr>
              <a:t>72</a:t>
            </a:fld>
            <a:endParaRPr lang="en-US" dirty="0"/>
          </a:p>
        </p:txBody>
      </p:sp>
    </p:spTree>
    <p:extLst>
      <p:ext uri="{BB962C8B-B14F-4D97-AF65-F5344CB8AC3E}">
        <p14:creationId xmlns:p14="http://schemas.microsoft.com/office/powerpoint/2010/main" val="8939002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http://www.sportsbusinessdaily.com/Daily/Issues/2014/10/14/Franchises/NHL-Panthers.aspx</a:t>
            </a:r>
          </a:p>
        </p:txBody>
      </p:sp>
      <p:sp>
        <p:nvSpPr>
          <p:cNvPr id="4" name="Slide Number Placeholder 3"/>
          <p:cNvSpPr>
            <a:spLocks noGrp="1"/>
          </p:cNvSpPr>
          <p:nvPr>
            <p:ph type="sldNum" sz="quarter" idx="10"/>
          </p:nvPr>
        </p:nvSpPr>
        <p:spPr/>
        <p:txBody>
          <a:bodyPr/>
          <a:lstStyle/>
          <a:p>
            <a:fld id="{E71D9AD1-80D3-4A7D-A249-E3C92719D33B}" type="slidenum">
              <a:rPr lang="en-US" smtClean="0"/>
              <a:pPr/>
              <a:t>73</a:t>
            </a:fld>
            <a:endParaRPr lang="en-US" dirty="0"/>
          </a:p>
        </p:txBody>
      </p:sp>
    </p:spTree>
    <p:extLst>
      <p:ext uri="{BB962C8B-B14F-4D97-AF65-F5344CB8AC3E}">
        <p14:creationId xmlns:p14="http://schemas.microsoft.com/office/powerpoint/2010/main" val="1847904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371AE2D-028F-4BE9-927F-6F7A7E07757F}" type="slidenum">
              <a:rPr lang="en-US" smtClean="0"/>
              <a:pPr>
                <a:defRPr/>
              </a:pPr>
              <a:t>74</a:t>
            </a:fld>
            <a:endParaRPr lang="en-US" dirty="0"/>
          </a:p>
        </p:txBody>
      </p:sp>
    </p:spTree>
    <p:extLst>
      <p:ext uri="{BB962C8B-B14F-4D97-AF65-F5344CB8AC3E}">
        <p14:creationId xmlns:p14="http://schemas.microsoft.com/office/powerpoint/2010/main" val="1705034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https://www.nytimes.com/2020/10/22/sports/tv-ratings-sports.html#:~:text=Compared%20with%20September%202019%2C%20total,trends%20that%20affected%20some%20sports.</a:t>
            </a:r>
          </a:p>
        </p:txBody>
      </p:sp>
      <p:sp>
        <p:nvSpPr>
          <p:cNvPr id="4" name="Slide Number Placeholder 3"/>
          <p:cNvSpPr>
            <a:spLocks noGrp="1"/>
          </p:cNvSpPr>
          <p:nvPr>
            <p:ph type="sldNum" sz="quarter" idx="5"/>
          </p:nvPr>
        </p:nvSpPr>
        <p:spPr/>
        <p:txBody>
          <a:bodyPr/>
          <a:lstStyle/>
          <a:p>
            <a:fld id="{E71D9AD1-80D3-4A7D-A249-E3C92719D33B}" type="slidenum">
              <a:rPr lang="en-US" smtClean="0"/>
              <a:pPr/>
              <a:t>21</a:t>
            </a:fld>
            <a:endParaRPr lang="en-US" dirty="0"/>
          </a:p>
        </p:txBody>
      </p:sp>
    </p:spTree>
    <p:extLst>
      <p:ext uri="{BB962C8B-B14F-4D97-AF65-F5344CB8AC3E}">
        <p14:creationId xmlns:p14="http://schemas.microsoft.com/office/powerpoint/2010/main" val="32815577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71D9AD1-80D3-4A7D-A249-E3C92719D33B}" type="slidenum">
              <a:rPr lang="en-US" smtClean="0"/>
              <a:pPr/>
              <a:t>76</a:t>
            </a:fld>
            <a:endParaRPr lang="en-US" dirty="0"/>
          </a:p>
        </p:txBody>
      </p:sp>
    </p:spTree>
    <p:extLst>
      <p:ext uri="{BB962C8B-B14F-4D97-AF65-F5344CB8AC3E}">
        <p14:creationId xmlns:p14="http://schemas.microsoft.com/office/powerpoint/2010/main" val="31763137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http://atlanta.braves.mlb.com/atl/ticketing/spring_pass.jsp</a:t>
            </a:r>
          </a:p>
          <a:p>
            <a:r>
              <a:rPr lang="en-US" dirty="0"/>
              <a:t>http://oakland.athletics.mlb.com/oak/ticketing/ballpark_pass.jsp</a:t>
            </a:r>
          </a:p>
        </p:txBody>
      </p:sp>
      <p:sp>
        <p:nvSpPr>
          <p:cNvPr id="4" name="Slide Number Placeholder 3"/>
          <p:cNvSpPr>
            <a:spLocks noGrp="1"/>
          </p:cNvSpPr>
          <p:nvPr>
            <p:ph type="sldNum" sz="quarter" idx="10"/>
          </p:nvPr>
        </p:nvSpPr>
        <p:spPr/>
        <p:txBody>
          <a:bodyPr/>
          <a:lstStyle/>
          <a:p>
            <a:fld id="{84C2E586-490D-4228-9E5F-E624557E262F}" type="slidenum">
              <a:rPr lang="en-US" smtClean="0"/>
              <a:pPr/>
              <a:t>78</a:t>
            </a:fld>
            <a:endParaRPr lang="en-US" dirty="0"/>
          </a:p>
        </p:txBody>
      </p:sp>
    </p:spTree>
    <p:extLst>
      <p:ext uri="{BB962C8B-B14F-4D97-AF65-F5344CB8AC3E}">
        <p14:creationId xmlns:p14="http://schemas.microsoft.com/office/powerpoint/2010/main" val="42182692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https://www.sportico.com/business/finance/2020/nba-pistons-offer-high-interest-checking-on-season-ticket-deposits-1234612524/</a:t>
            </a:r>
          </a:p>
        </p:txBody>
      </p:sp>
      <p:sp>
        <p:nvSpPr>
          <p:cNvPr id="4" name="Slide Number Placeholder 3"/>
          <p:cNvSpPr>
            <a:spLocks noGrp="1"/>
          </p:cNvSpPr>
          <p:nvPr>
            <p:ph type="sldNum" sz="quarter" idx="5"/>
          </p:nvPr>
        </p:nvSpPr>
        <p:spPr/>
        <p:txBody>
          <a:bodyPr/>
          <a:lstStyle/>
          <a:p>
            <a:fld id="{E71D9AD1-80D3-4A7D-A249-E3C92719D33B}" type="slidenum">
              <a:rPr lang="en-US" smtClean="0"/>
              <a:pPr/>
              <a:t>81</a:t>
            </a:fld>
            <a:endParaRPr lang="en-US" dirty="0"/>
          </a:p>
        </p:txBody>
      </p:sp>
    </p:spTree>
    <p:extLst>
      <p:ext uri="{BB962C8B-B14F-4D97-AF65-F5344CB8AC3E}">
        <p14:creationId xmlns:p14="http://schemas.microsoft.com/office/powerpoint/2010/main" val="3347244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https://www.espn.com/nba/story/_/id/30174384/sources-nba-discussing-changes-2020-21-season-including-quick-start-less-82-games</a:t>
            </a:r>
          </a:p>
        </p:txBody>
      </p:sp>
      <p:sp>
        <p:nvSpPr>
          <p:cNvPr id="4" name="Slide Number Placeholder 3"/>
          <p:cNvSpPr>
            <a:spLocks noGrp="1"/>
          </p:cNvSpPr>
          <p:nvPr>
            <p:ph type="sldNum" sz="quarter" idx="5"/>
          </p:nvPr>
        </p:nvSpPr>
        <p:spPr/>
        <p:txBody>
          <a:bodyPr/>
          <a:lstStyle/>
          <a:p>
            <a:fld id="{E71D9AD1-80D3-4A7D-A249-E3C92719D33B}" type="slidenum">
              <a:rPr lang="en-US" smtClean="0"/>
              <a:pPr/>
              <a:t>22</a:t>
            </a:fld>
            <a:endParaRPr lang="en-US" dirty="0"/>
          </a:p>
        </p:txBody>
      </p:sp>
    </p:spTree>
    <p:extLst>
      <p:ext uri="{BB962C8B-B14F-4D97-AF65-F5344CB8AC3E}">
        <p14:creationId xmlns:p14="http://schemas.microsoft.com/office/powerpoint/2010/main" val="1289033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https://www.post-gazette.com/sports/steelers/2021/10/11/games-of-the-future-football-baseball-hockey-gambling-technology-Steelers/stories/202109190013</a:t>
            </a:r>
          </a:p>
          <a:p>
            <a:pPr algn="l"/>
            <a:r>
              <a:rPr lang="en-US" b="1" i="0" dirty="0">
                <a:solidFill>
                  <a:srgbClr val="222222"/>
                </a:solidFill>
                <a:effectLst/>
                <a:latin typeface="Georgia" panose="02040502050405020303" pitchFamily="18" charset="0"/>
              </a:rPr>
              <a:t>Losing the fans</a:t>
            </a:r>
            <a:endParaRPr lang="en-US" b="0" i="0" dirty="0">
              <a:solidFill>
                <a:srgbClr val="222222"/>
              </a:solidFill>
              <a:effectLst/>
              <a:latin typeface="Georgia" panose="02040502050405020303" pitchFamily="18" charset="0"/>
            </a:endParaRPr>
          </a:p>
          <a:p>
            <a:pPr algn="l"/>
            <a:r>
              <a:rPr lang="en-US" b="0" i="0" dirty="0">
                <a:solidFill>
                  <a:srgbClr val="222222"/>
                </a:solidFill>
                <a:effectLst/>
                <a:latin typeface="Georgia" panose="02040502050405020303" pitchFamily="18" charset="0"/>
              </a:rPr>
              <a:t>Prior to March 2020, the relationship between fans and the sports they consume live was already evolving, if not deteriorating.</a:t>
            </a:r>
          </a:p>
          <a:p>
            <a:pPr algn="l"/>
            <a:r>
              <a:rPr lang="en-US" b="0" i="0" dirty="0">
                <a:solidFill>
                  <a:srgbClr val="222222"/>
                </a:solidFill>
                <a:effectLst/>
                <a:latin typeface="Georgia" panose="02040502050405020303" pitchFamily="18" charset="0"/>
              </a:rPr>
              <a:t>In 2019, college football attendance hit its lowest point since 1996, marking the eighth time in a nine-year stretch in which the national average fell.</a:t>
            </a:r>
          </a:p>
          <a:p>
            <a:pPr algn="l"/>
            <a:r>
              <a:rPr lang="en-US" b="0" i="0" dirty="0">
                <a:solidFill>
                  <a:srgbClr val="222222"/>
                </a:solidFill>
                <a:effectLst/>
                <a:latin typeface="Georgia" panose="02040502050405020303" pitchFamily="18" charset="0"/>
              </a:rPr>
              <a:t>Before a slight uptick in 2019-20, Division I men’s college basketball attendance nationally had decreased for 13 consecutive years. Average Major League Baseball attendance was down 13% in 2019 from 11 years earlier. That same year, even the mighty National Football League saw its lowest attendance figures in 15 years.</a:t>
            </a:r>
          </a:p>
          <a:p>
            <a:pPr algn="l"/>
            <a:r>
              <a:rPr lang="en-US" b="0" i="0" dirty="0">
                <a:solidFill>
                  <a:srgbClr val="222222"/>
                </a:solidFill>
                <a:effectLst/>
                <a:latin typeface="Georgia" panose="02040502050405020303" pitchFamily="18" charset="0"/>
              </a:rPr>
              <a:t>The shrinking crowds had triggered changes.</a:t>
            </a:r>
          </a:p>
          <a:p>
            <a:pPr algn="l"/>
            <a:r>
              <a:rPr lang="en-US" b="0" i="0" dirty="0">
                <a:solidFill>
                  <a:srgbClr val="222222"/>
                </a:solidFill>
                <a:effectLst/>
                <a:latin typeface="Georgia" panose="02040502050405020303" pitchFamily="18" charset="0"/>
              </a:rPr>
              <a:t>Since 2010, 21 of MLB’s 30 franchises had their stadium’s seating capacity reduced at some point or moved into a new, smaller venue. Twelve NFL teams had done the same in that time. A New York magazine story in December 2019 even predicted that in the next decade, a professional league would experiment with playing games on soundstages to maximize the at-home viewing experience.</a:t>
            </a:r>
          </a:p>
          <a:p>
            <a:pPr algn="l"/>
            <a:r>
              <a:rPr lang="en-US" b="0" i="0" dirty="0">
                <a:solidFill>
                  <a:srgbClr val="222222"/>
                </a:solidFill>
                <a:effectLst/>
                <a:latin typeface="Georgia" panose="02040502050405020303" pitchFamily="18" charset="0"/>
              </a:rPr>
              <a:t>The reasons for those declines vary, but they centered around a larger idea: How valuable was the in-person sports viewing experience in the 21st century?</a:t>
            </a:r>
          </a:p>
          <a:p>
            <a:pPr algn="l"/>
            <a:r>
              <a:rPr lang="en-US" b="0" i="0" dirty="0">
                <a:solidFill>
                  <a:srgbClr val="222222"/>
                </a:solidFill>
                <a:effectLst/>
                <a:latin typeface="Georgia" panose="02040502050405020303" pitchFamily="18" charset="0"/>
              </a:rPr>
              <a:t>“I would not be shocked if live attendance is substantially lower in the post-pandemic era than it was in the pandemic era,” said Brad Humphreys, an economics professor at West Virginia. “It’s not hard to imagine that people have realized they can get just as much enjoyment following the Steelers on social media and watching the games on television and interacting with other fans on social media.”</a:t>
            </a:r>
          </a:p>
          <a:p>
            <a:pPr algn="l"/>
            <a:r>
              <a:rPr lang="en-US" b="0" i="0" dirty="0">
                <a:solidFill>
                  <a:srgbClr val="222222"/>
                </a:solidFill>
                <a:effectLst/>
                <a:latin typeface="Georgia" panose="02040502050405020303" pitchFamily="18" charset="0"/>
              </a:rPr>
              <a:t>The question then becomes pretty simple: What do these franchises and schools do to create an experience that fans can only get inside the walls of the venue?</a:t>
            </a:r>
          </a:p>
          <a:p>
            <a:pPr algn="l"/>
            <a:r>
              <a:rPr lang="en-US" b="1" i="0" dirty="0">
                <a:solidFill>
                  <a:srgbClr val="222222"/>
                </a:solidFill>
                <a:effectLst/>
                <a:latin typeface="Georgia" panose="02040502050405020303" pitchFamily="18" charset="0"/>
              </a:rPr>
              <a:t>Mobile ticketing just the start</a:t>
            </a:r>
            <a:endParaRPr lang="en-US" b="0" i="0" dirty="0">
              <a:solidFill>
                <a:srgbClr val="222222"/>
              </a:solidFill>
              <a:effectLst/>
              <a:latin typeface="Georgia" panose="02040502050405020303" pitchFamily="18" charset="0"/>
            </a:endParaRPr>
          </a:p>
          <a:p>
            <a:pPr algn="l"/>
            <a:r>
              <a:rPr lang="en-US" b="0" i="0" dirty="0">
                <a:solidFill>
                  <a:srgbClr val="222222"/>
                </a:solidFill>
                <a:effectLst/>
                <a:latin typeface="Georgia" panose="02040502050405020303" pitchFamily="18" charset="0"/>
              </a:rPr>
              <a:t>Some of that work has taken place over the past several years. Many franchises and organizations have ramped up their digital footprints, investing more heavily in team-issued apps and over-the-top media services.</a:t>
            </a:r>
          </a:p>
          <a:p>
            <a:pPr algn="l"/>
            <a:r>
              <a:rPr lang="en-US" b="0" i="0" dirty="0">
                <a:solidFill>
                  <a:srgbClr val="222222"/>
                </a:solidFill>
                <a:effectLst/>
                <a:latin typeface="Georgia" panose="02040502050405020303" pitchFamily="18" charset="0"/>
              </a:rPr>
              <a:t>Through the Steelers’ official app, fans can access real-time replays and game stats, report an incident, receive help navigating Heinz Field, and use available augmented reality technology at displays in the stadium’s Great Hall, where the team’s Super Bowl trophies and a Terrible Towel exhibit are located.</a:t>
            </a:r>
          </a:p>
          <a:p>
            <a:pPr algn="l"/>
            <a:r>
              <a:rPr lang="en-US" b="0" i="0" dirty="0">
                <a:solidFill>
                  <a:srgbClr val="222222"/>
                </a:solidFill>
                <a:effectLst/>
                <a:latin typeface="Georgia" panose="02040502050405020303" pitchFamily="18" charset="0"/>
              </a:rPr>
              <a:t>On that same app, fans can use mobile ticketing — an initiative the Steelers and teams across professional sports have increasingly championed.</a:t>
            </a:r>
          </a:p>
          <a:p>
            <a:pPr algn="l"/>
            <a:r>
              <a:rPr lang="en-US" b="0" i="0" dirty="0">
                <a:solidFill>
                  <a:srgbClr val="222222"/>
                </a:solidFill>
                <a:effectLst/>
                <a:latin typeface="Georgia" panose="02040502050405020303" pitchFamily="18" charset="0"/>
              </a:rPr>
              <a:t>Though a failure by some guests to download tickets to their phones led to long lines at the team’s home opener in September — a snafu the franchise is working on — the Steelers’ vice president of sales and marketing, Ryan </a:t>
            </a:r>
            <a:r>
              <a:rPr lang="en-US" b="0" i="0" dirty="0" err="1">
                <a:solidFill>
                  <a:srgbClr val="222222"/>
                </a:solidFill>
                <a:effectLst/>
                <a:latin typeface="Georgia" panose="02040502050405020303" pitchFamily="18" charset="0"/>
              </a:rPr>
              <a:t>Huzjak</a:t>
            </a:r>
            <a:r>
              <a:rPr lang="en-US" b="0" i="0" dirty="0">
                <a:solidFill>
                  <a:srgbClr val="222222"/>
                </a:solidFill>
                <a:effectLst/>
                <a:latin typeface="Georgia" panose="02040502050405020303" pitchFamily="18" charset="0"/>
              </a:rPr>
              <a:t>, said mobile tickets are easier to transfer and that  less fraud is associated with them, among other benefits.</a:t>
            </a:r>
          </a:p>
          <a:p>
            <a:pPr algn="l"/>
            <a:r>
              <a:rPr lang="en-US" b="0" i="0" dirty="0">
                <a:solidFill>
                  <a:srgbClr val="222222"/>
                </a:solidFill>
                <a:effectLst/>
                <a:latin typeface="Georgia" panose="02040502050405020303" pitchFamily="18" charset="0"/>
              </a:rPr>
              <a:t>“If something were to occur, contract tracing or otherwise, with a paper ticket, that’s largely an anonymous device,” Mr. </a:t>
            </a:r>
            <a:r>
              <a:rPr lang="en-US" b="0" i="0" dirty="0" err="1">
                <a:solidFill>
                  <a:srgbClr val="222222"/>
                </a:solidFill>
                <a:effectLst/>
                <a:latin typeface="Georgia" panose="02040502050405020303" pitchFamily="18" charset="0"/>
              </a:rPr>
              <a:t>Huziak</a:t>
            </a:r>
            <a:r>
              <a:rPr lang="en-US" b="0" i="0" dirty="0">
                <a:solidFill>
                  <a:srgbClr val="222222"/>
                </a:solidFill>
                <a:effectLst/>
                <a:latin typeface="Georgia" panose="02040502050405020303" pitchFamily="18" charset="0"/>
              </a:rPr>
              <a:t> said. “You don’t know who has that ticket.</a:t>
            </a:r>
          </a:p>
          <a:p>
            <a:pPr algn="l"/>
            <a:r>
              <a:rPr lang="en-US" b="0" i="0" dirty="0">
                <a:solidFill>
                  <a:srgbClr val="222222"/>
                </a:solidFill>
                <a:effectLst/>
                <a:latin typeface="Georgia" panose="02040502050405020303" pitchFamily="18" charset="0"/>
              </a:rPr>
              <a:t>“With a mobile ticket, you have a better connection to the actual attendee. Those things became critical in terms of looking at the logistics of communicating to fans, changing policies, updating policies, or just general information and preparedness.”</a:t>
            </a:r>
          </a:p>
          <a:p>
            <a:pPr algn="l"/>
            <a:r>
              <a:rPr lang="en-US" b="0" i="0" dirty="0">
                <a:solidFill>
                  <a:srgbClr val="222222"/>
                </a:solidFill>
                <a:effectLst/>
                <a:latin typeface="Georgia" panose="02040502050405020303" pitchFamily="18" charset="0"/>
              </a:rPr>
              <a:t>Even before the pandemic, teams were doing what they could to offer more than just a game to fans who came near the stadiums, arenas and ballparks on game days, transforming the blocks around a venue into entertainment districts.</a:t>
            </a:r>
          </a:p>
          <a:p>
            <a:pPr algn="l"/>
            <a:r>
              <a:rPr lang="en-US" b="0" i="0" dirty="0">
                <a:solidFill>
                  <a:srgbClr val="222222"/>
                </a:solidFill>
                <a:effectLst/>
                <a:latin typeface="Georgia" panose="02040502050405020303" pitchFamily="18" charset="0"/>
              </a:rPr>
              <a:t>It’s a development that was a major part of “The Future of Sports,” a 2015 report from Attention Span Media, an agency that works with management teams on strategy.</a:t>
            </a:r>
          </a:p>
          <a:p>
            <a:pPr algn="l"/>
            <a:r>
              <a:rPr lang="en-US" b="0" i="0" dirty="0">
                <a:solidFill>
                  <a:srgbClr val="222222"/>
                </a:solidFill>
                <a:effectLst/>
                <a:latin typeface="Georgia" panose="02040502050405020303" pitchFamily="18" charset="0"/>
              </a:rPr>
              <a:t>Projects like Ballpark Village in St. Louis and Patriots Place in Foxborough, Mass., are examples of a larger trend that the report described as the stadium space extending “outward to include a greater variety of ways fans can experience game day. ... Tickets will no longer be sold just for seats in view of the field; open-concept venues will provide tiers of access that allow fans to roam the complex. The tailgating experience will come inside the gates.”</a:t>
            </a:r>
          </a:p>
          <a:p>
            <a:pPr algn="l"/>
            <a:r>
              <a:rPr lang="en-US" b="0" i="0" dirty="0">
                <a:solidFill>
                  <a:srgbClr val="222222"/>
                </a:solidFill>
                <a:effectLst/>
                <a:latin typeface="Georgia" panose="02040502050405020303" pitchFamily="18" charset="0"/>
              </a:rPr>
              <a:t>“It’s like full malls that are attached to stadiums and green outdoor space and all of that,” said Josh McHugh, the editor-in-chief of Attention FWD, Attention Span Media’s content arm. “I think you’re going to see a lot more of that, just a better use of space and stadium operators figuring out how to keep people there longer so you’re not just driving up, going to the game and leaving. You’re making a day of it or maybe an overnight of it.”</a:t>
            </a:r>
          </a:p>
          <a:p>
            <a:pPr algn="l"/>
            <a:r>
              <a:rPr lang="en-US" b="0" i="0" dirty="0">
                <a:solidFill>
                  <a:srgbClr val="222222"/>
                </a:solidFill>
                <a:effectLst/>
                <a:latin typeface="Georgia" panose="02040502050405020303" pitchFamily="18" charset="0"/>
              </a:rPr>
              <a:t>That was only one of a number of projections featured in “The Future of Sports” about the in-stadium experience. It envisioned a future in the five to 10 years after its publication that included video walls built into stadium architecture, on-field holographic replays and glasses-free three-dimensional technology in luxury boxes. </a:t>
            </a:r>
          </a:p>
          <a:p>
            <a:pPr algn="l"/>
            <a:r>
              <a:rPr lang="en-US" b="0" i="0" dirty="0">
                <a:solidFill>
                  <a:srgbClr val="222222"/>
                </a:solidFill>
                <a:effectLst/>
                <a:latin typeface="Georgia" panose="02040502050405020303" pitchFamily="18" charset="0"/>
              </a:rPr>
              <a:t>With self-driving cars and ride-sharing services dropping fans off closer to the stadium — and fans not necessarily driving themselves to games — the seas of asphalt that surround many stadiums could be significantly reduced, with tailgating and other pregame festivities moving inside the larger stadium complex.</a:t>
            </a:r>
          </a:p>
          <a:p>
            <a:pPr algn="l"/>
            <a:r>
              <a:rPr lang="en-US" b="0" i="0" dirty="0">
                <a:solidFill>
                  <a:srgbClr val="222222"/>
                </a:solidFill>
                <a:effectLst/>
                <a:latin typeface="Georgia" panose="02040502050405020303" pitchFamily="18" charset="0"/>
              </a:rPr>
              <a:t>It doesn’t stop there. Mr. McHugh said apps are in development similar to Waze, the popular navigation app, that could be used in stadiums. A fan would type in where they want to go, be it the bathroom or concession stand, and it will show them the way to do it that takes the least amount of time.</a:t>
            </a:r>
          </a:p>
          <a:p>
            <a:pPr algn="l"/>
            <a:r>
              <a:rPr lang="en-US" b="0" i="0" dirty="0">
                <a:solidFill>
                  <a:srgbClr val="222222"/>
                </a:solidFill>
                <a:effectLst/>
                <a:latin typeface="Georgia" panose="02040502050405020303" pitchFamily="18" charset="0"/>
              </a:rPr>
              <a:t>This year, the Steelers introduced mobile ordering for concessions. Mr. </a:t>
            </a:r>
            <a:r>
              <a:rPr lang="en-US" b="0" i="0" dirty="0" err="1">
                <a:solidFill>
                  <a:srgbClr val="222222"/>
                </a:solidFill>
                <a:effectLst/>
                <a:latin typeface="Georgia" panose="02040502050405020303" pitchFamily="18" charset="0"/>
              </a:rPr>
              <a:t>Huzjak</a:t>
            </a:r>
            <a:r>
              <a:rPr lang="en-US" b="0" i="0" dirty="0">
                <a:solidFill>
                  <a:srgbClr val="222222"/>
                </a:solidFill>
                <a:effectLst/>
                <a:latin typeface="Georgia" panose="02040502050405020303" pitchFamily="18" charset="0"/>
              </a:rPr>
              <a:t> said they’ll look to expand their offerings in the years to come, from self-serve to walk-through options that will allow attendees to get products quicker and more efficiently, cutting down on those long lines with which any sports fan missing a key play is painfully familiar.</a:t>
            </a:r>
          </a:p>
          <a:p>
            <a:pPr algn="l"/>
            <a:r>
              <a:rPr lang="en-US" b="0" i="0" dirty="0">
                <a:solidFill>
                  <a:srgbClr val="222222"/>
                </a:solidFill>
                <a:effectLst/>
                <a:latin typeface="Georgia" panose="02040502050405020303" pitchFamily="18" charset="0"/>
              </a:rPr>
              <a:t>Then there’s augmented and virtual reality (AR and VR). Through AR technology, a fan could zoom in on different parts of the field, isolate a play and get a personalized replay. In essence, it would make fans the producers of their own, personalized broadcasts.</a:t>
            </a:r>
          </a:p>
          <a:p>
            <a:pPr algn="l"/>
            <a:r>
              <a:rPr lang="en-US" b="0" i="0" dirty="0">
                <a:solidFill>
                  <a:srgbClr val="222222"/>
                </a:solidFill>
                <a:effectLst/>
                <a:latin typeface="Georgia" panose="02040502050405020303" pitchFamily="18" charset="0"/>
              </a:rPr>
              <a:t>“One of the big drawbacks to being at a game live is something will be going on in the stands ... you’ll be having a conversation or you’ll be looking at one part of the play and something remarkable happens and you’ll miss it,” Mr. McHugh said.</a:t>
            </a:r>
          </a:p>
          <a:p>
            <a:pPr algn="l"/>
            <a:r>
              <a:rPr lang="en-US" b="0" i="0" dirty="0">
                <a:solidFill>
                  <a:srgbClr val="222222"/>
                </a:solidFill>
                <a:effectLst/>
                <a:latin typeface="Georgia" panose="02040502050405020303" pitchFamily="18" charset="0"/>
              </a:rPr>
              <a:t>“You always hope that they caught it and that they’ll be replaying it on the Jumbotron, but that doesn’t always happen. To be able to control your own live production is going to be a fantastic addition to the mix.”</a:t>
            </a:r>
          </a:p>
          <a:p>
            <a:pPr algn="l"/>
            <a:r>
              <a:rPr lang="en-US" b="1" i="0" dirty="0">
                <a:solidFill>
                  <a:srgbClr val="222222"/>
                </a:solidFill>
                <a:effectLst/>
                <a:latin typeface="Georgia" panose="02040502050405020303" pitchFamily="18" charset="0"/>
              </a:rPr>
              <a:t>Skin in the game</a:t>
            </a:r>
            <a:endParaRPr lang="en-US" b="0" i="0" dirty="0">
              <a:solidFill>
                <a:srgbClr val="222222"/>
              </a:solidFill>
              <a:effectLst/>
              <a:latin typeface="Georgia" panose="02040502050405020303" pitchFamily="18" charset="0"/>
            </a:endParaRPr>
          </a:p>
          <a:p>
            <a:pPr algn="l"/>
            <a:r>
              <a:rPr lang="en-US" b="0" i="0" dirty="0">
                <a:solidFill>
                  <a:srgbClr val="222222"/>
                </a:solidFill>
                <a:effectLst/>
                <a:latin typeface="Georgia" panose="02040502050405020303" pitchFamily="18" charset="0"/>
              </a:rPr>
              <a:t>No conversation around sports in 2021 can be untethered from gambling, including how it affects the way fans in a stadium or arena consume the games they’re there to see. In August 2020 alone, Americans bet $2.1 billion on sports, a single-month record at the time.</a:t>
            </a:r>
            <a:br>
              <a:rPr lang="en-US" b="1" i="0" dirty="0">
                <a:solidFill>
                  <a:srgbClr val="222222"/>
                </a:solidFill>
                <a:effectLst/>
                <a:latin typeface="Georgia" panose="02040502050405020303" pitchFamily="18" charset="0"/>
              </a:rPr>
            </a:br>
            <a:endParaRPr lang="en-US" b="0" i="0" dirty="0">
              <a:solidFill>
                <a:srgbClr val="222222"/>
              </a:solidFill>
              <a:effectLst/>
              <a:latin typeface="Georgia" panose="02040502050405020303" pitchFamily="18" charset="0"/>
            </a:endParaRPr>
          </a:p>
          <a:p>
            <a:pPr algn="l"/>
            <a:r>
              <a:rPr lang="en-US" b="0" i="0" dirty="0">
                <a:solidFill>
                  <a:srgbClr val="222222"/>
                </a:solidFill>
                <a:effectLst/>
                <a:latin typeface="Georgia" panose="02040502050405020303" pitchFamily="18" charset="0"/>
              </a:rPr>
              <a:t>Capital One Arena and Nationals Park in Washington have sportsbooks inside the venues. The Phoenix Suns are having one added to their arena, and in August, the Arizona Cardinals reached a deal to become the first NFL team with an on-site sportsbook.</a:t>
            </a:r>
          </a:p>
          <a:p>
            <a:pPr algn="l"/>
            <a:r>
              <a:rPr lang="en-US" b="0" i="0" dirty="0">
                <a:solidFill>
                  <a:srgbClr val="222222"/>
                </a:solidFill>
                <a:effectLst/>
                <a:latin typeface="Georgia" panose="02040502050405020303" pitchFamily="18" charset="0"/>
              </a:rPr>
              <a:t>Like dozens of other professional teams, the Steelers have partnerships with sports betting companies — in their case, </a:t>
            </a:r>
            <a:r>
              <a:rPr lang="en-US" b="0" i="0" dirty="0" err="1">
                <a:solidFill>
                  <a:srgbClr val="222222"/>
                </a:solidFill>
                <a:effectLst/>
                <a:latin typeface="Georgia" panose="02040502050405020303" pitchFamily="18" charset="0"/>
              </a:rPr>
              <a:t>BetMGM</a:t>
            </a:r>
            <a:r>
              <a:rPr lang="en-US" b="0" i="0" dirty="0">
                <a:solidFill>
                  <a:srgbClr val="222222"/>
                </a:solidFill>
                <a:effectLst/>
                <a:latin typeface="Georgia" panose="02040502050405020303" pitchFamily="18" charset="0"/>
              </a:rPr>
              <a:t> and Unibet.</a:t>
            </a:r>
          </a:p>
          <a:p>
            <a:pPr algn="l"/>
            <a:r>
              <a:rPr lang="en-US" b="0" i="0" dirty="0">
                <a:solidFill>
                  <a:srgbClr val="222222"/>
                </a:solidFill>
                <a:effectLst/>
                <a:latin typeface="Georgia" panose="02040502050405020303" pitchFamily="18" charset="0"/>
              </a:rPr>
              <a:t>How teams incorporate gambling over the course of a game — apps where fans can make live bets or gambling lounges inside the stadium, for example — could have a sizable role in shaping their present and future financial success.</a:t>
            </a:r>
          </a:p>
          <a:p>
            <a:pPr algn="l"/>
            <a:r>
              <a:rPr lang="en-US" b="0" i="0" dirty="0">
                <a:solidFill>
                  <a:srgbClr val="222222"/>
                </a:solidFill>
                <a:effectLst/>
                <a:latin typeface="Georgia" panose="02040502050405020303" pitchFamily="18" charset="0"/>
              </a:rPr>
              <a:t>“That has helped the value of the teams because it’s a profit center now and it has kept fan interest,” said Ronald Dick, an associate professor of sports marketing at Duquesne University.</a:t>
            </a:r>
          </a:p>
          <a:p>
            <a:pPr algn="l"/>
            <a:r>
              <a:rPr lang="en-US" b="0" i="0" dirty="0">
                <a:solidFill>
                  <a:srgbClr val="222222"/>
                </a:solidFill>
                <a:effectLst/>
                <a:latin typeface="Georgia" panose="02040502050405020303" pitchFamily="18" charset="0"/>
              </a:rPr>
              <a:t>“I hear people say, ‘I can’t watch a sporting event unless I have some skin in the game. Even if it’s a small bet, I need to have a couple of dollars on it.’”</a:t>
            </a:r>
          </a:p>
          <a:p>
            <a:pPr algn="l"/>
            <a:r>
              <a:rPr lang="en-US" b="1" i="0" dirty="0">
                <a:solidFill>
                  <a:srgbClr val="222222"/>
                </a:solidFill>
                <a:effectLst/>
                <a:latin typeface="Georgia" panose="02040502050405020303" pitchFamily="18" charset="0"/>
              </a:rPr>
              <a:t>But back to the game</a:t>
            </a:r>
            <a:endParaRPr lang="en-US" b="0" i="0" dirty="0">
              <a:solidFill>
                <a:srgbClr val="222222"/>
              </a:solidFill>
              <a:effectLst/>
              <a:latin typeface="Georgia" panose="02040502050405020303" pitchFamily="18" charset="0"/>
            </a:endParaRPr>
          </a:p>
          <a:p>
            <a:pPr algn="l"/>
            <a:r>
              <a:rPr lang="en-US" b="0" i="0" dirty="0">
                <a:solidFill>
                  <a:srgbClr val="222222"/>
                </a:solidFill>
                <a:effectLst/>
                <a:latin typeface="Georgia" panose="02040502050405020303" pitchFamily="18" charset="0"/>
              </a:rPr>
              <a:t>For all the accessories, features and trappings that will make the stadiums, arenas and ballparks of the future radically different from what they are today, the central appeal will remain. All the bells and whistles can help keep fans’ attention, but it’s the game that brings them there in the first place.</a:t>
            </a:r>
          </a:p>
          <a:p>
            <a:pPr algn="l"/>
            <a:r>
              <a:rPr lang="en-US" b="0" i="0" dirty="0">
                <a:solidFill>
                  <a:srgbClr val="222222"/>
                </a:solidFill>
                <a:effectLst/>
                <a:latin typeface="Georgia" panose="02040502050405020303" pitchFamily="18" charset="0"/>
              </a:rPr>
              <a:t>“The underlying pull is there,” Mr. Giorgio, the Deloitte exec,  said. “It’s been there for thousands of years.</a:t>
            </a:r>
          </a:p>
          <a:p>
            <a:pPr algn="l"/>
            <a:r>
              <a:rPr lang="en-US" b="0" i="0" dirty="0">
                <a:solidFill>
                  <a:srgbClr val="222222"/>
                </a:solidFill>
                <a:effectLst/>
                <a:latin typeface="Georgia" panose="02040502050405020303" pitchFamily="18" charset="0"/>
              </a:rPr>
              <a:t>“People want to go to sporting events and see sporting events and have that collective experience. I don’t think that’s going away. It’s just what people expect around that that’s going to be important.”</a:t>
            </a:r>
          </a:p>
          <a:p>
            <a:endParaRPr lang="en-US" dirty="0"/>
          </a:p>
        </p:txBody>
      </p:sp>
      <p:sp>
        <p:nvSpPr>
          <p:cNvPr id="4" name="Slide Number Placeholder 3"/>
          <p:cNvSpPr>
            <a:spLocks noGrp="1"/>
          </p:cNvSpPr>
          <p:nvPr>
            <p:ph type="sldNum" sz="quarter" idx="5"/>
          </p:nvPr>
        </p:nvSpPr>
        <p:spPr/>
        <p:txBody>
          <a:bodyPr/>
          <a:lstStyle/>
          <a:p>
            <a:fld id="{E71D9AD1-80D3-4A7D-A249-E3C92719D33B}" type="slidenum">
              <a:rPr lang="en-US" smtClean="0"/>
              <a:pPr/>
              <a:t>23</a:t>
            </a:fld>
            <a:endParaRPr lang="en-US" dirty="0"/>
          </a:p>
        </p:txBody>
      </p:sp>
    </p:spTree>
    <p:extLst>
      <p:ext uri="{BB962C8B-B14F-4D97-AF65-F5344CB8AC3E}">
        <p14:creationId xmlns:p14="http://schemas.microsoft.com/office/powerpoint/2010/main" val="484659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Front Office Sports eblast – 10/5/21</a:t>
            </a:r>
          </a:p>
        </p:txBody>
      </p:sp>
      <p:sp>
        <p:nvSpPr>
          <p:cNvPr id="4" name="Slide Number Placeholder 3"/>
          <p:cNvSpPr>
            <a:spLocks noGrp="1"/>
          </p:cNvSpPr>
          <p:nvPr>
            <p:ph type="sldNum" sz="quarter" idx="5"/>
          </p:nvPr>
        </p:nvSpPr>
        <p:spPr/>
        <p:txBody>
          <a:bodyPr/>
          <a:lstStyle/>
          <a:p>
            <a:fld id="{E71D9AD1-80D3-4A7D-A249-E3C92719D33B}" type="slidenum">
              <a:rPr lang="en-US" smtClean="0"/>
              <a:pPr/>
              <a:t>24</a:t>
            </a:fld>
            <a:endParaRPr lang="en-US" dirty="0"/>
          </a:p>
        </p:txBody>
      </p:sp>
    </p:spTree>
    <p:extLst>
      <p:ext uri="{BB962C8B-B14F-4D97-AF65-F5344CB8AC3E}">
        <p14:creationId xmlns:p14="http://schemas.microsoft.com/office/powerpoint/2010/main" val="1853980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https://content.mlb.com/documents/2/8/8/291434288/2019_Printable_Schedule.pdf</a:t>
            </a:r>
          </a:p>
        </p:txBody>
      </p:sp>
      <p:sp>
        <p:nvSpPr>
          <p:cNvPr id="4" name="Slide Number Placeholder 3"/>
          <p:cNvSpPr>
            <a:spLocks noGrp="1"/>
          </p:cNvSpPr>
          <p:nvPr>
            <p:ph type="sldNum" sz="quarter" idx="5"/>
          </p:nvPr>
        </p:nvSpPr>
        <p:spPr/>
        <p:txBody>
          <a:bodyPr/>
          <a:lstStyle/>
          <a:p>
            <a:fld id="{E71D9AD1-80D3-4A7D-A249-E3C92719D33B}" type="slidenum">
              <a:rPr lang="en-US" smtClean="0"/>
              <a:pPr/>
              <a:t>25</a:t>
            </a:fld>
            <a:endParaRPr lang="en-US" dirty="0"/>
          </a:p>
        </p:txBody>
      </p:sp>
    </p:spTree>
    <p:extLst>
      <p:ext uri="{BB962C8B-B14F-4D97-AF65-F5344CB8AC3E}">
        <p14:creationId xmlns:p14="http://schemas.microsoft.com/office/powerpoint/2010/main" val="24339158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NYT 10.25.2021</a:t>
            </a:r>
          </a:p>
        </p:txBody>
      </p:sp>
      <p:sp>
        <p:nvSpPr>
          <p:cNvPr id="4" name="Slide Number Placeholder 3"/>
          <p:cNvSpPr>
            <a:spLocks noGrp="1"/>
          </p:cNvSpPr>
          <p:nvPr>
            <p:ph type="sldNum" sz="quarter" idx="5"/>
          </p:nvPr>
        </p:nvSpPr>
        <p:spPr/>
        <p:txBody>
          <a:bodyPr/>
          <a:lstStyle/>
          <a:p>
            <a:fld id="{E71D9AD1-80D3-4A7D-A249-E3C92719D33B}" type="slidenum">
              <a:rPr lang="en-US" smtClean="0"/>
              <a:pPr/>
              <a:t>28</a:t>
            </a:fld>
            <a:endParaRPr lang="en-US" dirty="0"/>
          </a:p>
        </p:txBody>
      </p:sp>
    </p:spTree>
    <p:extLst>
      <p:ext uri="{BB962C8B-B14F-4D97-AF65-F5344CB8AC3E}">
        <p14:creationId xmlns:p14="http://schemas.microsoft.com/office/powerpoint/2010/main" val="2983266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E8C980C-C878-4D24-A697-E773E0AC7C1A}" type="datetimeFigureOut">
              <a:rPr lang="en-US" smtClean="0"/>
              <a:pPr/>
              <a:t>10/25/2021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B6D2EC0-1A1D-4444-9CDD-EFE0E5C3C67C}" type="slidenum">
              <a:rPr lang="en-US" smtClean="0"/>
              <a:pPr/>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8C980C-C878-4D24-A697-E773E0AC7C1A}" type="datetimeFigureOut">
              <a:rPr lang="en-US" smtClean="0"/>
              <a:pPr/>
              <a:t>10/25/2021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B6D2EC0-1A1D-4444-9CDD-EFE0E5C3C67C}"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8C980C-C878-4D24-A697-E773E0AC7C1A}" type="datetimeFigureOut">
              <a:rPr lang="en-US" smtClean="0"/>
              <a:pPr/>
              <a:t>10/25/2021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B6D2EC0-1A1D-4444-9CDD-EFE0E5C3C67C}"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8C980C-C878-4D24-A697-E773E0AC7C1A}" type="datetimeFigureOut">
              <a:rPr lang="en-US" smtClean="0"/>
              <a:pPr/>
              <a:t>10/25/2021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B6D2EC0-1A1D-4444-9CDD-EFE0E5C3C67C}"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8C980C-C878-4D24-A697-E773E0AC7C1A}" type="datetimeFigureOut">
              <a:rPr lang="en-US" smtClean="0"/>
              <a:pPr/>
              <a:t>10/25/2021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B6D2EC0-1A1D-4444-9CDD-EFE0E5C3C67C}" type="slidenum">
              <a:rPr lang="en-US" smtClean="0"/>
              <a:pPr/>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E8C980C-C878-4D24-A697-E773E0AC7C1A}" type="datetimeFigureOut">
              <a:rPr lang="en-US" smtClean="0"/>
              <a:pPr/>
              <a:t>10/25/2021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B6D2EC0-1A1D-4444-9CDD-EFE0E5C3C67C}"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E8C980C-C878-4D24-A697-E773E0AC7C1A}" type="datetimeFigureOut">
              <a:rPr lang="en-US" smtClean="0"/>
              <a:pPr/>
              <a:t>10/25/2021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B6D2EC0-1A1D-4444-9CDD-EFE0E5C3C67C}" type="slidenum">
              <a:rPr lang="en-US" smtClean="0"/>
              <a:pPr/>
              <a:t>‹#›</a:t>
            </a:fld>
            <a:endParaRPr lang="en-US" dirty="0"/>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E8C980C-C878-4D24-A697-E773E0AC7C1A}" type="datetimeFigureOut">
              <a:rPr lang="en-US" smtClean="0"/>
              <a:pPr/>
              <a:t>10/25/2021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B6D2EC0-1A1D-4444-9CDD-EFE0E5C3C67C}"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8C980C-C878-4D24-A697-E773E0AC7C1A}" type="datetimeFigureOut">
              <a:rPr lang="en-US" smtClean="0"/>
              <a:pPr/>
              <a:t>10/25/2021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B6D2EC0-1A1D-4444-9CDD-EFE0E5C3C67C}"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8C980C-C878-4D24-A697-E773E0AC7C1A}" type="datetimeFigureOut">
              <a:rPr lang="en-US" smtClean="0"/>
              <a:pPr/>
              <a:t>10/25/2021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B6D2EC0-1A1D-4444-9CDD-EFE0E5C3C67C}" type="slidenum">
              <a:rPr lang="en-US" smtClean="0"/>
              <a:pPr/>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8C980C-C878-4D24-A697-E773E0AC7C1A}" type="datetimeFigureOut">
              <a:rPr lang="en-US" smtClean="0"/>
              <a:pPr/>
              <a:t>10/25/2021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B6D2EC0-1A1D-4444-9CDD-EFE0E5C3C67C}"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9E8C980C-C878-4D24-A697-E773E0AC7C1A}" type="datetimeFigureOut">
              <a:rPr lang="en-US" smtClean="0"/>
              <a:pPr/>
              <a:t>10/25/2021</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4B6D2EC0-1A1D-4444-9CDD-EFE0E5C3C67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png"/><Relationship Id="rId3" Type="http://schemas.openxmlformats.org/officeDocument/2006/relationships/image" Target="../media/image3.jpe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jpeg"/><Relationship Id="rId10" Type="http://schemas.openxmlformats.org/officeDocument/2006/relationships/image" Target="../media/image10.jpeg"/><Relationship Id="rId4" Type="http://schemas.openxmlformats.org/officeDocument/2006/relationships/image" Target="../media/image4.png"/><Relationship Id="rId9" Type="http://schemas.openxmlformats.org/officeDocument/2006/relationships/image" Target="../media/image9.jpeg"/><Relationship Id="rId14"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jpe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fos.cmail19.com/t/t-l-ctujdkl-suyhyilih-o/"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2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jpeg"/></Relationships>
</file>

<file path=ppt/slides/_rels/slide3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jpeg"/></Relationships>
</file>

<file path=ppt/slides/_rels/slide3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5.jpeg"/></Relationships>
</file>

<file path=ppt/slides/_rels/slide3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jpeg"/></Relationships>
</file>

<file path=ppt/slides/_rels/slide41.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4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96.jpeg"/><Relationship Id="rId4" Type="http://schemas.openxmlformats.org/officeDocument/2006/relationships/image" Target="../media/image95.jpeg"/></Relationships>
</file>

<file path=ppt/slides/_rels/slide4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4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hyperlink" Target="https://twitter.com/EmptySeatsPics" TargetMode="External"/><Relationship Id="rId5" Type="http://schemas.openxmlformats.org/officeDocument/2006/relationships/image" Target="../media/image105.jpeg"/><Relationship Id="rId4" Type="http://schemas.openxmlformats.org/officeDocument/2006/relationships/image" Target="../media/image104.jpeg"/></Relationships>
</file>

<file path=ppt/slides/_rels/slide46.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0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hyperlink" Target="https://morningconsult.com/2020/09/28/gen-z-poll-sports-fandom/"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4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14.jpeg"/></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jpeg"/><Relationship Id="rId4" Type="http://schemas.openxmlformats.org/officeDocument/2006/relationships/image" Target="../media/image116.png"/></Relationships>
</file>

<file path=ppt/slides/_rels/slide5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5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public.tableau.com/profile/fennsk#!/vizhome/MLSWages2007-present/Wagesinchosenyear"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public.tableau.com/profile/fennsk#!/vizhome/MLSWages2007-present/Wagesinchosenyear"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jpeg"/><Relationship Id="rId4" Type="http://schemas.openxmlformats.org/officeDocument/2006/relationships/image" Target="../media/image132.jpeg"/></Relationships>
</file>

<file path=ppt/slides/_rels/slide59.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5.jpeg"/><Relationship Id="rId7" Type="http://schemas.openxmlformats.org/officeDocument/2006/relationships/image" Target="../media/image139.jpe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38.png"/><Relationship Id="rId11" Type="http://schemas.openxmlformats.org/officeDocument/2006/relationships/image" Target="../media/image143.png"/><Relationship Id="rId5" Type="http://schemas.openxmlformats.org/officeDocument/2006/relationships/image" Target="../media/image137.png"/><Relationship Id="rId10" Type="http://schemas.openxmlformats.org/officeDocument/2006/relationships/image" Target="../media/image142.png"/><Relationship Id="rId4" Type="http://schemas.openxmlformats.org/officeDocument/2006/relationships/image" Target="../media/image136.png"/><Relationship Id="rId9" Type="http://schemas.openxmlformats.org/officeDocument/2006/relationships/image" Target="../media/image141.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7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59.jpe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157.jpeg"/><Relationship Id="rId4" Type="http://schemas.openxmlformats.org/officeDocument/2006/relationships/image" Target="../media/image156.jpeg"/></Relationships>
</file>

<file path=ppt/slides/_rels/slide72.xml.rels><?xml version="1.0" encoding="UTF-8" standalone="yes"?>
<Relationships xmlns="http://schemas.openxmlformats.org/package/2006/relationships"><Relationship Id="rId3" Type="http://schemas.openxmlformats.org/officeDocument/2006/relationships/image" Target="../media/image160.jpeg"/><Relationship Id="rId7" Type="http://schemas.openxmlformats.org/officeDocument/2006/relationships/image" Target="../media/image164.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7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66.jpeg"/></Relationships>
</file>

<file path=ppt/slides/_rels/slide74.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jpeg"/></Relationships>
</file>

<file path=ppt/slides/_rels/slide7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image" Target="../media/image174.png"/><Relationship Id="rId1" Type="http://schemas.openxmlformats.org/officeDocument/2006/relationships/slideLayout" Target="../slideLayouts/slideLayout2.xml"/><Relationship Id="rId4" Type="http://schemas.openxmlformats.org/officeDocument/2006/relationships/image" Target="../media/image176.jpeg"/></Relationships>
</file>

<file path=ppt/slides/_rels/slide7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78.png"/></Relationships>
</file>

<file path=ppt/slides/_rels/slide7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85.png"/><Relationship Id="rId5" Type="http://schemas.openxmlformats.org/officeDocument/2006/relationships/image" Target="../media/image184.jpeg"/><Relationship Id="rId4" Type="http://schemas.openxmlformats.org/officeDocument/2006/relationships/image" Target="../media/image183.png"/></Relationships>
</file>

<file path=ppt/slides/_rels/slide82.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jpeg"/><Relationship Id="rId1" Type="http://schemas.openxmlformats.org/officeDocument/2006/relationships/slideLayout" Target="../slideLayouts/slideLayout2.xml"/><Relationship Id="rId4" Type="http://schemas.openxmlformats.org/officeDocument/2006/relationships/image" Target="../media/image189.png"/></Relationships>
</file>

<file path=ppt/slides/_rels/slide8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6"/>
          <p:cNvSpPr txBox="1">
            <a:spLocks noChangeArrowheads="1"/>
          </p:cNvSpPr>
          <p:nvPr/>
        </p:nvSpPr>
        <p:spPr bwMode="auto">
          <a:xfrm>
            <a:off x="228600" y="660737"/>
            <a:ext cx="8610600" cy="400110"/>
          </a:xfrm>
          <a:prstGeom prst="rect">
            <a:avLst/>
          </a:prstGeom>
          <a:solidFill>
            <a:srgbClr val="C00000"/>
          </a:solidFill>
          <a:ln w="9525">
            <a:noFill/>
            <a:miter lim="800000"/>
            <a:headEnd/>
            <a:tailEnd/>
          </a:ln>
        </p:spPr>
        <p:txBody>
          <a:bodyPr wrap="square">
            <a:spAutoFit/>
          </a:bodyPr>
          <a:lstStyle/>
          <a:p>
            <a:r>
              <a:rPr lang="en-US" sz="2000" dirty="0">
                <a:solidFill>
                  <a:schemeClr val="bg1"/>
                </a:solidFill>
              </a:rPr>
              <a:t>CLASS 1 – 10.26.2021</a:t>
            </a:r>
          </a:p>
        </p:txBody>
      </p:sp>
      <p:sp>
        <p:nvSpPr>
          <p:cNvPr id="2" name="TextBox 1"/>
          <p:cNvSpPr txBox="1"/>
          <p:nvPr/>
        </p:nvSpPr>
        <p:spPr>
          <a:xfrm>
            <a:off x="2172338" y="1228636"/>
            <a:ext cx="4206986" cy="584775"/>
          </a:xfrm>
          <a:prstGeom prst="rect">
            <a:avLst/>
          </a:prstGeom>
          <a:noFill/>
        </p:spPr>
        <p:txBody>
          <a:bodyPr wrap="none" rtlCol="0">
            <a:spAutoFit/>
          </a:bodyPr>
          <a:lstStyle/>
          <a:p>
            <a:r>
              <a:rPr lang="en-US" sz="3200" dirty="0"/>
              <a:t>SPORTS ANALYTICS</a:t>
            </a:r>
          </a:p>
        </p:txBody>
      </p:sp>
      <p:sp>
        <p:nvSpPr>
          <p:cNvPr id="4" name="TextBox 3">
            <a:extLst>
              <a:ext uri="{FF2B5EF4-FFF2-40B4-BE49-F238E27FC236}">
                <a16:creationId xmlns:a16="http://schemas.microsoft.com/office/drawing/2014/main" id="{C71D9B0A-BB5C-4E7D-A91D-ACA74CC407A6}"/>
              </a:ext>
            </a:extLst>
          </p:cNvPr>
          <p:cNvSpPr txBox="1"/>
          <p:nvPr/>
        </p:nvSpPr>
        <p:spPr>
          <a:xfrm>
            <a:off x="2819400" y="1951522"/>
            <a:ext cx="3065263" cy="923330"/>
          </a:xfrm>
          <a:prstGeom prst="rect">
            <a:avLst/>
          </a:prstGeom>
          <a:noFill/>
        </p:spPr>
        <p:txBody>
          <a:bodyPr wrap="none" rtlCol="0">
            <a:spAutoFit/>
          </a:bodyPr>
          <a:lstStyle/>
          <a:p>
            <a:r>
              <a:rPr lang="en-US" dirty="0"/>
              <a:t>4:30 – 5:30 | 5 min-break</a:t>
            </a:r>
          </a:p>
          <a:p>
            <a:r>
              <a:rPr lang="en-US" dirty="0"/>
              <a:t>5:35 – 6:05 | 10 min break</a:t>
            </a:r>
          </a:p>
          <a:p>
            <a:r>
              <a:rPr lang="en-US" dirty="0"/>
              <a:t>6:15 – 7:00 | Guest Speaker</a:t>
            </a:r>
          </a:p>
        </p:txBody>
      </p:sp>
      <p:sp>
        <p:nvSpPr>
          <p:cNvPr id="5" name="TextBox 4">
            <a:extLst>
              <a:ext uri="{FF2B5EF4-FFF2-40B4-BE49-F238E27FC236}">
                <a16:creationId xmlns:a16="http://schemas.microsoft.com/office/drawing/2014/main" id="{F9DBFE1D-133B-48E7-A098-9E50D8819BAF}"/>
              </a:ext>
            </a:extLst>
          </p:cNvPr>
          <p:cNvSpPr txBox="1"/>
          <p:nvPr/>
        </p:nvSpPr>
        <p:spPr>
          <a:xfrm>
            <a:off x="639706" y="3733800"/>
            <a:ext cx="7387087" cy="2308324"/>
          </a:xfrm>
          <a:prstGeom prst="rect">
            <a:avLst/>
          </a:prstGeom>
          <a:noFill/>
        </p:spPr>
        <p:txBody>
          <a:bodyPr wrap="none" rtlCol="0">
            <a:spAutoFit/>
          </a:bodyPr>
          <a:lstStyle/>
          <a:p>
            <a:r>
              <a:rPr lang="en-US" u="sng" dirty="0"/>
              <a:t>Today’s class</a:t>
            </a:r>
            <a:r>
              <a:rPr lang="en-US" dirty="0"/>
              <a:t>:</a:t>
            </a:r>
          </a:p>
          <a:p>
            <a:r>
              <a:rPr lang="en-US" dirty="0"/>
              <a:t>* Course Overview</a:t>
            </a:r>
          </a:p>
          <a:p>
            <a:r>
              <a:rPr lang="en-US" dirty="0"/>
              <a:t>* 2020 &amp; 2021 Sports Business Trends</a:t>
            </a:r>
          </a:p>
          <a:p>
            <a:r>
              <a:rPr lang="en-US" dirty="0"/>
              <a:t>* Pro Sports Attendance Trends | Spend to Win – Win to Fill the stands</a:t>
            </a:r>
          </a:p>
          <a:p>
            <a:r>
              <a:rPr lang="en-US" dirty="0"/>
              <a:t>* Predicting MLB Attendance – key variables</a:t>
            </a:r>
          </a:p>
          <a:p>
            <a:r>
              <a:rPr lang="en-US" dirty="0"/>
              <a:t>* Promotions to sell tickets</a:t>
            </a:r>
          </a:p>
          <a:p>
            <a:r>
              <a:rPr lang="en-US" dirty="0"/>
              <a:t>* Assignment 1 – Due Nov.8</a:t>
            </a: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BD7B6E-584C-48E7-BCCF-2D87A34287B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2400" y="457200"/>
            <a:ext cx="6068484" cy="4648200"/>
          </a:xfrm>
          <a:prstGeom prst="rect">
            <a:avLst/>
          </a:prstGeom>
          <a:ln w="12700">
            <a:solidFill>
              <a:schemeClr val="bg2">
                <a:lumMod val="10000"/>
              </a:schemeClr>
            </a:solidFill>
          </a:ln>
        </p:spPr>
      </p:pic>
      <p:sp>
        <p:nvSpPr>
          <p:cNvPr id="7" name="TextBox 6">
            <a:extLst>
              <a:ext uri="{FF2B5EF4-FFF2-40B4-BE49-F238E27FC236}">
                <a16:creationId xmlns:a16="http://schemas.microsoft.com/office/drawing/2014/main" id="{B552C1F7-DCCA-433D-934C-31110D3B838F}"/>
              </a:ext>
            </a:extLst>
          </p:cNvPr>
          <p:cNvSpPr txBox="1"/>
          <p:nvPr/>
        </p:nvSpPr>
        <p:spPr>
          <a:xfrm>
            <a:off x="6477000" y="595576"/>
            <a:ext cx="2362200" cy="3293209"/>
          </a:xfrm>
          <a:prstGeom prst="rect">
            <a:avLst/>
          </a:prstGeom>
          <a:noFill/>
          <a:ln w="15875">
            <a:solidFill>
              <a:schemeClr val="bg2">
                <a:lumMod val="10000"/>
              </a:schemeClr>
            </a:solidFill>
          </a:ln>
        </p:spPr>
        <p:txBody>
          <a:bodyPr wrap="square" rtlCol="0">
            <a:spAutoFit/>
          </a:bodyPr>
          <a:lstStyle/>
          <a:p>
            <a:r>
              <a:rPr lang="en-US" sz="1600" dirty="0"/>
              <a:t>2021 season starts?: </a:t>
            </a:r>
          </a:p>
          <a:p>
            <a:r>
              <a:rPr lang="en-US" sz="1600" dirty="0"/>
              <a:t>* NBA: 12/22 </a:t>
            </a:r>
          </a:p>
          <a:p>
            <a:r>
              <a:rPr lang="en-US" sz="1600" dirty="0"/>
              <a:t>* NHL: 1/1</a:t>
            </a:r>
          </a:p>
          <a:p>
            <a:r>
              <a:rPr lang="en-US" sz="1600" dirty="0"/>
              <a:t>* MLS: April</a:t>
            </a:r>
          </a:p>
          <a:p>
            <a:r>
              <a:rPr lang="en-US" sz="1600" dirty="0"/>
              <a:t>* MLB: April</a:t>
            </a:r>
          </a:p>
          <a:p>
            <a:r>
              <a:rPr lang="en-US" sz="1600" dirty="0"/>
              <a:t>* Olympics: July</a:t>
            </a:r>
          </a:p>
          <a:p>
            <a:endParaRPr lang="en-US" sz="1600" dirty="0"/>
          </a:p>
          <a:p>
            <a:r>
              <a:rPr lang="en-US" sz="1600" dirty="0"/>
              <a:t>% of </a:t>
            </a:r>
            <a:r>
              <a:rPr lang="en-US" sz="1600" dirty="0" err="1"/>
              <a:t>Ttl</a:t>
            </a:r>
            <a:r>
              <a:rPr lang="en-US" sz="1600" dirty="0"/>
              <a:t> Rev from Gamedays:</a:t>
            </a:r>
          </a:p>
          <a:p>
            <a:r>
              <a:rPr lang="en-US" sz="1600" dirty="0"/>
              <a:t>* NHL/MLS: 50%+</a:t>
            </a:r>
          </a:p>
          <a:p>
            <a:r>
              <a:rPr lang="en-US" sz="1600" dirty="0"/>
              <a:t>* NBA: 40%</a:t>
            </a:r>
          </a:p>
          <a:p>
            <a:r>
              <a:rPr lang="en-US" sz="1600" dirty="0"/>
              <a:t>* MLB: 33%</a:t>
            </a:r>
          </a:p>
          <a:p>
            <a:r>
              <a:rPr lang="en-US" sz="1600" dirty="0"/>
              <a:t>* NFL: 25%</a:t>
            </a:r>
          </a:p>
        </p:txBody>
      </p:sp>
      <p:sp>
        <p:nvSpPr>
          <p:cNvPr id="5" name="TextBox 4">
            <a:extLst>
              <a:ext uri="{FF2B5EF4-FFF2-40B4-BE49-F238E27FC236}">
                <a16:creationId xmlns:a16="http://schemas.microsoft.com/office/drawing/2014/main" id="{E54BA581-57D2-46F4-88EA-6DB2C8404192}"/>
              </a:ext>
            </a:extLst>
          </p:cNvPr>
          <p:cNvSpPr txBox="1"/>
          <p:nvPr/>
        </p:nvSpPr>
        <p:spPr>
          <a:xfrm>
            <a:off x="121627" y="-19110"/>
            <a:ext cx="3441968" cy="400110"/>
          </a:xfrm>
          <a:prstGeom prst="rect">
            <a:avLst/>
          </a:prstGeom>
          <a:noFill/>
        </p:spPr>
        <p:txBody>
          <a:bodyPr wrap="none" rtlCol="0">
            <a:spAutoFit/>
          </a:bodyPr>
          <a:lstStyle/>
          <a:p>
            <a:r>
              <a:rPr lang="en-US" sz="2000" dirty="0">
                <a:solidFill>
                  <a:schemeClr val="bg1"/>
                </a:solidFill>
              </a:rPr>
              <a:t>One year ago at this time…..</a:t>
            </a:r>
          </a:p>
        </p:txBody>
      </p:sp>
      <p:pic>
        <p:nvPicPr>
          <p:cNvPr id="8" name="Picture 4" descr="MLB Teams Selling Personalized Fan Cardboard Cutouts">
            <a:extLst>
              <a:ext uri="{FF2B5EF4-FFF2-40B4-BE49-F238E27FC236}">
                <a16:creationId xmlns:a16="http://schemas.microsoft.com/office/drawing/2014/main" id="{4CDD9255-7BF4-4BC3-82B6-5A741B23311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295400" y="5224688"/>
            <a:ext cx="2162268" cy="15031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Monkey Knife Fight Joins Forces With San Francisco Giants For COVID Relief">
            <a:extLst>
              <a:ext uri="{FF2B5EF4-FFF2-40B4-BE49-F238E27FC236}">
                <a16:creationId xmlns:a16="http://schemas.microsoft.com/office/drawing/2014/main" id="{8632D051-2ABA-4A1E-812E-222E75CB8E20}"/>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349352" y="4800600"/>
            <a:ext cx="2617495" cy="196312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17547D25-968B-47F1-9820-D42A5BB8044E}"/>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3782023" y="4713514"/>
            <a:ext cx="2438861" cy="2133600"/>
          </a:xfrm>
          <a:prstGeom prst="rect">
            <a:avLst/>
          </a:prstGeom>
        </p:spPr>
      </p:pic>
    </p:spTree>
    <p:extLst>
      <p:ext uri="{BB962C8B-B14F-4D97-AF65-F5344CB8AC3E}">
        <p14:creationId xmlns:p14="http://schemas.microsoft.com/office/powerpoint/2010/main" val="4181802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0B822B-33A7-45D8-A7CA-EA982800CB5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2400" y="835802"/>
            <a:ext cx="5243806" cy="3153747"/>
          </a:xfrm>
          <a:prstGeom prst="rect">
            <a:avLst/>
          </a:prstGeom>
        </p:spPr>
      </p:pic>
      <p:pic>
        <p:nvPicPr>
          <p:cNvPr id="5" name="Picture 4">
            <a:extLst>
              <a:ext uri="{FF2B5EF4-FFF2-40B4-BE49-F238E27FC236}">
                <a16:creationId xmlns:a16="http://schemas.microsoft.com/office/drawing/2014/main" id="{7A8514BE-34F5-48DE-8E55-0BF8BC1EF6D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6200" y="138970"/>
            <a:ext cx="7632441" cy="685801"/>
          </a:xfrm>
          <a:prstGeom prst="rect">
            <a:avLst/>
          </a:prstGeom>
        </p:spPr>
      </p:pic>
      <p:pic>
        <p:nvPicPr>
          <p:cNvPr id="6" name="Picture 5">
            <a:extLst>
              <a:ext uri="{FF2B5EF4-FFF2-40B4-BE49-F238E27FC236}">
                <a16:creationId xmlns:a16="http://schemas.microsoft.com/office/drawing/2014/main" id="{718EEDE6-04C9-4CC8-A24F-C370E2C3572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921191" y="3810000"/>
            <a:ext cx="5075853" cy="963029"/>
          </a:xfrm>
          <a:prstGeom prst="rect">
            <a:avLst/>
          </a:prstGeom>
        </p:spPr>
      </p:pic>
      <p:pic>
        <p:nvPicPr>
          <p:cNvPr id="7" name="Picture 6">
            <a:extLst>
              <a:ext uri="{FF2B5EF4-FFF2-40B4-BE49-F238E27FC236}">
                <a16:creationId xmlns:a16="http://schemas.microsoft.com/office/drawing/2014/main" id="{85E8748C-0AF8-4874-B689-66DEC85A439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36376" y="4876800"/>
            <a:ext cx="5075853" cy="1684176"/>
          </a:xfrm>
          <a:prstGeom prst="rect">
            <a:avLst/>
          </a:prstGeom>
        </p:spPr>
      </p:pic>
      <p:pic>
        <p:nvPicPr>
          <p:cNvPr id="8" name="Picture 7">
            <a:extLst>
              <a:ext uri="{FF2B5EF4-FFF2-40B4-BE49-F238E27FC236}">
                <a16:creationId xmlns:a16="http://schemas.microsoft.com/office/drawing/2014/main" id="{D738E6BA-6617-4312-BB52-BF911806C49F}"/>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396206" y="539199"/>
            <a:ext cx="2125824" cy="285572"/>
          </a:xfrm>
          <a:prstGeom prst="rect">
            <a:avLst/>
          </a:prstGeom>
        </p:spPr>
      </p:pic>
    </p:spTree>
    <p:extLst>
      <p:ext uri="{BB962C8B-B14F-4D97-AF65-F5344CB8AC3E}">
        <p14:creationId xmlns:p14="http://schemas.microsoft.com/office/powerpoint/2010/main" val="1639552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2912B1-ECCC-40E4-9F42-F3BBA67BCC5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44894" y="501374"/>
            <a:ext cx="7637106" cy="5423452"/>
          </a:xfrm>
          <a:prstGeom prst="rect">
            <a:avLst/>
          </a:prstGeom>
        </p:spPr>
      </p:pic>
    </p:spTree>
    <p:extLst>
      <p:ext uri="{BB962C8B-B14F-4D97-AF65-F5344CB8AC3E}">
        <p14:creationId xmlns:p14="http://schemas.microsoft.com/office/powerpoint/2010/main" val="36741371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1BA67B-71CD-425E-BC25-52BB8474018F}"/>
              </a:ext>
            </a:extLst>
          </p:cNvPr>
          <p:cNvSpPr txBox="1"/>
          <p:nvPr/>
        </p:nvSpPr>
        <p:spPr>
          <a:xfrm>
            <a:off x="152400" y="-76200"/>
            <a:ext cx="3076483" cy="461665"/>
          </a:xfrm>
          <a:prstGeom prst="rect">
            <a:avLst/>
          </a:prstGeom>
          <a:noFill/>
        </p:spPr>
        <p:txBody>
          <a:bodyPr wrap="none" rtlCol="0">
            <a:spAutoFit/>
          </a:bodyPr>
          <a:lstStyle/>
          <a:p>
            <a:r>
              <a:rPr lang="en-US" sz="2400" dirty="0">
                <a:solidFill>
                  <a:schemeClr val="bg1"/>
                </a:solidFill>
              </a:rPr>
              <a:t>2020 VS. 2021 - NFL</a:t>
            </a:r>
          </a:p>
        </p:txBody>
      </p:sp>
      <p:pic>
        <p:nvPicPr>
          <p:cNvPr id="6" name="Picture 5">
            <a:extLst>
              <a:ext uri="{FF2B5EF4-FFF2-40B4-BE49-F238E27FC236}">
                <a16:creationId xmlns:a16="http://schemas.microsoft.com/office/drawing/2014/main" id="{E88B7F22-5FED-4AC5-9653-F99E7F0B6DD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5260" y="4114800"/>
            <a:ext cx="8214360" cy="2514600"/>
          </a:xfrm>
          <a:prstGeom prst="rect">
            <a:avLst/>
          </a:prstGeom>
        </p:spPr>
      </p:pic>
      <p:pic>
        <p:nvPicPr>
          <p:cNvPr id="7" name="Picture 6">
            <a:extLst>
              <a:ext uri="{FF2B5EF4-FFF2-40B4-BE49-F238E27FC236}">
                <a16:creationId xmlns:a16="http://schemas.microsoft.com/office/drawing/2014/main" id="{A7E0B63D-11BC-424A-AA63-94FACB04C6E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66800" y="533400"/>
            <a:ext cx="5399615" cy="3239769"/>
          </a:xfrm>
          <a:prstGeom prst="rect">
            <a:avLst/>
          </a:prstGeom>
          <a:ln w="15875">
            <a:solidFill>
              <a:srgbClr val="002060"/>
            </a:solidFill>
          </a:ln>
        </p:spPr>
      </p:pic>
    </p:spTree>
    <p:extLst>
      <p:ext uri="{BB962C8B-B14F-4D97-AF65-F5344CB8AC3E}">
        <p14:creationId xmlns:p14="http://schemas.microsoft.com/office/powerpoint/2010/main" val="1821872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1BA67B-71CD-425E-BC25-52BB8474018F}"/>
              </a:ext>
            </a:extLst>
          </p:cNvPr>
          <p:cNvSpPr txBox="1"/>
          <p:nvPr/>
        </p:nvSpPr>
        <p:spPr>
          <a:xfrm>
            <a:off x="152400" y="-76200"/>
            <a:ext cx="4090992" cy="461665"/>
          </a:xfrm>
          <a:prstGeom prst="rect">
            <a:avLst/>
          </a:prstGeom>
          <a:noFill/>
        </p:spPr>
        <p:txBody>
          <a:bodyPr wrap="none" rtlCol="0">
            <a:spAutoFit/>
          </a:bodyPr>
          <a:lstStyle/>
          <a:p>
            <a:r>
              <a:rPr lang="en-US" sz="2400" dirty="0">
                <a:solidFill>
                  <a:schemeClr val="bg1"/>
                </a:solidFill>
              </a:rPr>
              <a:t>2020 VS. 2021 – NFL (cont.)</a:t>
            </a:r>
          </a:p>
        </p:txBody>
      </p:sp>
      <p:pic>
        <p:nvPicPr>
          <p:cNvPr id="6" name="Picture 5">
            <a:extLst>
              <a:ext uri="{FF2B5EF4-FFF2-40B4-BE49-F238E27FC236}">
                <a16:creationId xmlns:a16="http://schemas.microsoft.com/office/drawing/2014/main" id="{E88B7F22-5FED-4AC5-9653-F99E7F0B6DD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57400" y="3276600"/>
            <a:ext cx="5725160" cy="1752600"/>
          </a:xfrm>
          <a:prstGeom prst="rect">
            <a:avLst/>
          </a:prstGeom>
        </p:spPr>
      </p:pic>
      <p:pic>
        <p:nvPicPr>
          <p:cNvPr id="9" name="Picture 8">
            <a:extLst>
              <a:ext uri="{FF2B5EF4-FFF2-40B4-BE49-F238E27FC236}">
                <a16:creationId xmlns:a16="http://schemas.microsoft.com/office/drawing/2014/main" id="{0A15E67F-67B0-4C0C-BBBB-6CF86786DA9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76250" y="685800"/>
            <a:ext cx="8191500" cy="5406699"/>
          </a:xfrm>
          <a:prstGeom prst="rect">
            <a:avLst/>
          </a:prstGeom>
        </p:spPr>
      </p:pic>
    </p:spTree>
    <p:extLst>
      <p:ext uri="{BB962C8B-B14F-4D97-AF65-F5344CB8AC3E}">
        <p14:creationId xmlns:p14="http://schemas.microsoft.com/office/powerpoint/2010/main" val="1948675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E81D18-D9D5-4F02-BBEB-94B7746E23EE}"/>
              </a:ext>
            </a:extLst>
          </p:cNvPr>
          <p:cNvPicPr>
            <a:picLocks noChangeAspect="1"/>
          </p:cNvPicPr>
          <p:nvPr/>
        </p:nvPicPr>
        <p:blipFill rotWithShape="1">
          <a:blip r:embed="rId2"/>
          <a:srcRect l="17500" t="18627" r="20000" b="31176"/>
          <a:stretch/>
        </p:blipFill>
        <p:spPr>
          <a:xfrm>
            <a:off x="354805" y="685800"/>
            <a:ext cx="8393903" cy="3581400"/>
          </a:xfrm>
          <a:prstGeom prst="rect">
            <a:avLst/>
          </a:prstGeom>
          <a:ln w="15875">
            <a:solidFill>
              <a:srgbClr val="002060"/>
            </a:solidFill>
          </a:ln>
        </p:spPr>
      </p:pic>
    </p:spTree>
    <p:extLst>
      <p:ext uri="{BB962C8B-B14F-4D97-AF65-F5344CB8AC3E}">
        <p14:creationId xmlns:p14="http://schemas.microsoft.com/office/powerpoint/2010/main" val="3094527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F218D9-ED28-46BA-AB8F-FBC5F9FDBCE5}"/>
              </a:ext>
            </a:extLst>
          </p:cNvPr>
          <p:cNvPicPr>
            <a:picLocks noChangeAspect="1"/>
          </p:cNvPicPr>
          <p:nvPr/>
        </p:nvPicPr>
        <p:blipFill rotWithShape="1">
          <a:blip r:embed="rId3"/>
          <a:srcRect l="28333" t="20769" r="29167" b="17692"/>
          <a:stretch/>
        </p:blipFill>
        <p:spPr>
          <a:xfrm>
            <a:off x="1143000" y="638736"/>
            <a:ext cx="7115174" cy="5580528"/>
          </a:xfrm>
          <a:prstGeom prst="rect">
            <a:avLst/>
          </a:prstGeom>
          <a:ln w="12700">
            <a:solidFill>
              <a:srgbClr val="002060"/>
            </a:solidFill>
          </a:ln>
        </p:spPr>
      </p:pic>
    </p:spTree>
    <p:extLst>
      <p:ext uri="{BB962C8B-B14F-4D97-AF65-F5344CB8AC3E}">
        <p14:creationId xmlns:p14="http://schemas.microsoft.com/office/powerpoint/2010/main" val="9997961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CBD4B9-75DD-478A-951F-819120EEF38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70742" y="453989"/>
            <a:ext cx="6288188" cy="2023683"/>
          </a:xfrm>
          <a:prstGeom prst="rect">
            <a:avLst/>
          </a:prstGeom>
        </p:spPr>
      </p:pic>
      <p:sp>
        <p:nvSpPr>
          <p:cNvPr id="6" name="TextBox 5">
            <a:extLst>
              <a:ext uri="{FF2B5EF4-FFF2-40B4-BE49-F238E27FC236}">
                <a16:creationId xmlns:a16="http://schemas.microsoft.com/office/drawing/2014/main" id="{46F3D836-1D31-4671-8791-75C89C906354}"/>
              </a:ext>
            </a:extLst>
          </p:cNvPr>
          <p:cNvSpPr txBox="1"/>
          <p:nvPr/>
        </p:nvSpPr>
        <p:spPr>
          <a:xfrm>
            <a:off x="152400" y="-76200"/>
            <a:ext cx="4178195" cy="461665"/>
          </a:xfrm>
          <a:prstGeom prst="rect">
            <a:avLst/>
          </a:prstGeom>
          <a:noFill/>
        </p:spPr>
        <p:txBody>
          <a:bodyPr wrap="none" rtlCol="0">
            <a:spAutoFit/>
          </a:bodyPr>
          <a:lstStyle/>
          <a:p>
            <a:r>
              <a:rPr lang="en-US" sz="2400" dirty="0">
                <a:solidFill>
                  <a:schemeClr val="bg1"/>
                </a:solidFill>
              </a:rPr>
              <a:t>NHL Attendance – Past week</a:t>
            </a:r>
          </a:p>
        </p:txBody>
      </p:sp>
      <p:pic>
        <p:nvPicPr>
          <p:cNvPr id="8" name="Picture 7">
            <a:extLst>
              <a:ext uri="{FF2B5EF4-FFF2-40B4-BE49-F238E27FC236}">
                <a16:creationId xmlns:a16="http://schemas.microsoft.com/office/drawing/2014/main" id="{C484ECDB-A7E9-4B39-B97E-3F69D4A7A02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524000" y="2612571"/>
            <a:ext cx="6288188" cy="1925684"/>
          </a:xfrm>
          <a:prstGeom prst="rect">
            <a:avLst/>
          </a:prstGeom>
        </p:spPr>
      </p:pic>
      <p:pic>
        <p:nvPicPr>
          <p:cNvPr id="9" name="Picture 8">
            <a:extLst>
              <a:ext uri="{FF2B5EF4-FFF2-40B4-BE49-F238E27FC236}">
                <a16:creationId xmlns:a16="http://schemas.microsoft.com/office/drawing/2014/main" id="{0DAFDB6E-8680-4929-B48B-27BE79A6D30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743200" y="4662268"/>
            <a:ext cx="5972565" cy="1925684"/>
          </a:xfrm>
          <a:prstGeom prst="rect">
            <a:avLst/>
          </a:prstGeom>
        </p:spPr>
      </p:pic>
    </p:spTree>
    <p:extLst>
      <p:ext uri="{BB962C8B-B14F-4D97-AF65-F5344CB8AC3E}">
        <p14:creationId xmlns:p14="http://schemas.microsoft.com/office/powerpoint/2010/main" val="1424581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F9DF63-774B-45E5-BCCB-D819090A4B9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57200" y="385465"/>
            <a:ext cx="7686675" cy="4357231"/>
          </a:xfrm>
          <a:prstGeom prst="rect">
            <a:avLst/>
          </a:prstGeom>
        </p:spPr>
      </p:pic>
      <p:sp>
        <p:nvSpPr>
          <p:cNvPr id="5" name="TextBox 4">
            <a:extLst>
              <a:ext uri="{FF2B5EF4-FFF2-40B4-BE49-F238E27FC236}">
                <a16:creationId xmlns:a16="http://schemas.microsoft.com/office/drawing/2014/main" id="{2BC119A8-14C5-4A66-9DE5-A7F9F4947FD5}"/>
              </a:ext>
            </a:extLst>
          </p:cNvPr>
          <p:cNvSpPr txBox="1"/>
          <p:nvPr/>
        </p:nvSpPr>
        <p:spPr>
          <a:xfrm>
            <a:off x="152400" y="-76200"/>
            <a:ext cx="3504486" cy="461665"/>
          </a:xfrm>
          <a:prstGeom prst="rect">
            <a:avLst/>
          </a:prstGeom>
          <a:noFill/>
        </p:spPr>
        <p:txBody>
          <a:bodyPr wrap="none" rtlCol="0">
            <a:spAutoFit/>
          </a:bodyPr>
          <a:lstStyle/>
          <a:p>
            <a:r>
              <a:rPr lang="en-US" sz="2400" dirty="0">
                <a:solidFill>
                  <a:schemeClr val="bg1"/>
                </a:solidFill>
              </a:rPr>
              <a:t>Attendance – Past week</a:t>
            </a:r>
          </a:p>
        </p:txBody>
      </p:sp>
    </p:spTree>
    <p:extLst>
      <p:ext uri="{BB962C8B-B14F-4D97-AF65-F5344CB8AC3E}">
        <p14:creationId xmlns:p14="http://schemas.microsoft.com/office/powerpoint/2010/main" val="3577832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4CBB14-FC35-4FF6-A22B-FAB9BBC5282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09600" y="685800"/>
            <a:ext cx="7050795" cy="958469"/>
          </a:xfrm>
          <a:prstGeom prst="rect">
            <a:avLst/>
          </a:prstGeom>
        </p:spPr>
      </p:pic>
      <p:sp>
        <p:nvSpPr>
          <p:cNvPr id="5" name="TextBox 4">
            <a:extLst>
              <a:ext uri="{FF2B5EF4-FFF2-40B4-BE49-F238E27FC236}">
                <a16:creationId xmlns:a16="http://schemas.microsoft.com/office/drawing/2014/main" id="{16CC0A96-2F9F-4BB5-889F-FAEAE0D62510}"/>
              </a:ext>
            </a:extLst>
          </p:cNvPr>
          <p:cNvSpPr txBox="1"/>
          <p:nvPr/>
        </p:nvSpPr>
        <p:spPr>
          <a:xfrm>
            <a:off x="152400" y="-76200"/>
            <a:ext cx="5820632" cy="461665"/>
          </a:xfrm>
          <a:prstGeom prst="rect">
            <a:avLst/>
          </a:prstGeom>
          <a:noFill/>
        </p:spPr>
        <p:txBody>
          <a:bodyPr wrap="none" rtlCol="0">
            <a:spAutoFit/>
          </a:bodyPr>
          <a:lstStyle/>
          <a:p>
            <a:r>
              <a:rPr lang="en-US" sz="2400" dirty="0">
                <a:solidFill>
                  <a:schemeClr val="bg1"/>
                </a:solidFill>
              </a:rPr>
              <a:t>Attendance – Past weekend in Wash, DC</a:t>
            </a:r>
          </a:p>
        </p:txBody>
      </p:sp>
      <p:sp>
        <p:nvSpPr>
          <p:cNvPr id="6" name="TextBox 5">
            <a:extLst>
              <a:ext uri="{FF2B5EF4-FFF2-40B4-BE49-F238E27FC236}">
                <a16:creationId xmlns:a16="http://schemas.microsoft.com/office/drawing/2014/main" id="{119A89EF-23DA-4710-851A-C5CF17B30DC8}"/>
              </a:ext>
            </a:extLst>
          </p:cNvPr>
          <p:cNvSpPr txBox="1"/>
          <p:nvPr/>
        </p:nvSpPr>
        <p:spPr>
          <a:xfrm>
            <a:off x="163286" y="429008"/>
            <a:ext cx="5070619" cy="369332"/>
          </a:xfrm>
          <a:prstGeom prst="rect">
            <a:avLst/>
          </a:prstGeom>
          <a:noFill/>
        </p:spPr>
        <p:txBody>
          <a:bodyPr wrap="none" rtlCol="0">
            <a:spAutoFit/>
          </a:bodyPr>
          <a:lstStyle/>
          <a:p>
            <a:r>
              <a:rPr lang="en-US" dirty="0"/>
              <a:t>Wizards 2021-2022 Home </a:t>
            </a:r>
            <a:r>
              <a:rPr lang="en-US" dirty="0" err="1"/>
              <a:t>Opner</a:t>
            </a:r>
            <a:r>
              <a:rPr lang="en-US" dirty="0"/>
              <a:t>: 75% capacity</a:t>
            </a:r>
          </a:p>
        </p:txBody>
      </p:sp>
      <p:pic>
        <p:nvPicPr>
          <p:cNvPr id="8" name="Picture 7">
            <a:extLst>
              <a:ext uri="{FF2B5EF4-FFF2-40B4-BE49-F238E27FC236}">
                <a16:creationId xmlns:a16="http://schemas.microsoft.com/office/drawing/2014/main" id="{196FC84E-E508-46E6-A06A-6F8CCB415C4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305" y="1710097"/>
            <a:ext cx="5181600" cy="2643675"/>
          </a:xfrm>
          <a:prstGeom prst="rect">
            <a:avLst/>
          </a:prstGeom>
        </p:spPr>
      </p:pic>
      <p:cxnSp>
        <p:nvCxnSpPr>
          <p:cNvPr id="10" name="Straight Connector 9">
            <a:extLst>
              <a:ext uri="{FF2B5EF4-FFF2-40B4-BE49-F238E27FC236}">
                <a16:creationId xmlns:a16="http://schemas.microsoft.com/office/drawing/2014/main" id="{571A8940-1821-4292-844C-217851607940}"/>
              </a:ext>
            </a:extLst>
          </p:cNvPr>
          <p:cNvCxnSpPr/>
          <p:nvPr/>
        </p:nvCxnSpPr>
        <p:spPr>
          <a:xfrm>
            <a:off x="457200" y="4419600"/>
            <a:ext cx="80772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4CA1F7D-8E2E-43A2-BF4C-2AF0EA8C5BC9}"/>
              </a:ext>
            </a:extLst>
          </p:cNvPr>
          <p:cNvSpPr txBox="1"/>
          <p:nvPr/>
        </p:nvSpPr>
        <p:spPr>
          <a:xfrm>
            <a:off x="91467" y="5710535"/>
            <a:ext cx="8961066" cy="923330"/>
          </a:xfrm>
          <a:prstGeom prst="rect">
            <a:avLst/>
          </a:prstGeom>
          <a:noFill/>
        </p:spPr>
        <p:txBody>
          <a:bodyPr wrap="square">
            <a:spAutoFit/>
          </a:bodyPr>
          <a:lstStyle/>
          <a:p>
            <a:r>
              <a:rPr lang="en-US" b="0" i="0" dirty="0">
                <a:solidFill>
                  <a:srgbClr val="000000"/>
                </a:solidFill>
                <a:effectLst/>
                <a:latin typeface="Georgia" panose="02040502050405020303" pitchFamily="18" charset="0"/>
              </a:rPr>
              <a:t>Organizers of the doubleheader, as well as coaches for both teams, are expecting a crowd in the neighborhood of 20,000 for the Army-Navy opener and close to capacity attendance for the USA-New Zealand contest.</a:t>
            </a:r>
            <a:endParaRPr lang="en-US" dirty="0"/>
          </a:p>
        </p:txBody>
      </p:sp>
      <p:pic>
        <p:nvPicPr>
          <p:cNvPr id="14" name="Picture 13">
            <a:extLst>
              <a:ext uri="{FF2B5EF4-FFF2-40B4-BE49-F238E27FC236}">
                <a16:creationId xmlns:a16="http://schemas.microsoft.com/office/drawing/2014/main" id="{0EBA7B8C-6EC2-4263-830E-51BD8536050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410200" y="2456319"/>
            <a:ext cx="3505200" cy="3230431"/>
          </a:xfrm>
          <a:prstGeom prst="rect">
            <a:avLst/>
          </a:prstGeom>
        </p:spPr>
      </p:pic>
    </p:spTree>
    <p:extLst>
      <p:ext uri="{BB962C8B-B14F-4D97-AF65-F5344CB8AC3E}">
        <p14:creationId xmlns:p14="http://schemas.microsoft.com/office/powerpoint/2010/main" val="479073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6"/>
          <p:cNvSpPr txBox="1">
            <a:spLocks noChangeArrowheads="1"/>
          </p:cNvSpPr>
          <p:nvPr/>
        </p:nvSpPr>
        <p:spPr bwMode="auto">
          <a:xfrm>
            <a:off x="228600" y="381000"/>
            <a:ext cx="8610600" cy="1015663"/>
          </a:xfrm>
          <a:prstGeom prst="rect">
            <a:avLst/>
          </a:prstGeom>
          <a:solidFill>
            <a:srgbClr val="C00000"/>
          </a:solidFill>
          <a:ln w="9525">
            <a:noFill/>
            <a:miter lim="800000"/>
            <a:headEnd/>
            <a:tailEnd/>
          </a:ln>
        </p:spPr>
        <p:txBody>
          <a:bodyPr wrap="square">
            <a:spAutoFit/>
          </a:bodyPr>
          <a:lstStyle/>
          <a:p>
            <a:r>
              <a:rPr lang="en-US" sz="2000" dirty="0">
                <a:solidFill>
                  <a:schemeClr val="bg1"/>
                </a:solidFill>
              </a:rPr>
              <a:t>Scott Lewis</a:t>
            </a:r>
          </a:p>
          <a:p>
            <a:r>
              <a:rPr lang="en-US" sz="2000" dirty="0">
                <a:solidFill>
                  <a:schemeClr val="bg1"/>
                </a:solidFill>
              </a:rPr>
              <a:t>Director of Strategic Initiatives &amp; Business Intelligence</a:t>
            </a:r>
          </a:p>
          <a:p>
            <a:r>
              <a:rPr lang="en-US" sz="2000" dirty="0">
                <a:solidFill>
                  <a:schemeClr val="bg1"/>
                </a:solidFill>
              </a:rPr>
              <a:t>Zoomph</a:t>
            </a:r>
          </a:p>
        </p:txBody>
      </p:sp>
      <p:sp>
        <p:nvSpPr>
          <p:cNvPr id="3075" name="Line 7"/>
          <p:cNvSpPr>
            <a:spLocks noChangeShapeType="1"/>
          </p:cNvSpPr>
          <p:nvPr/>
        </p:nvSpPr>
        <p:spPr bwMode="auto">
          <a:xfrm>
            <a:off x="228600" y="1487488"/>
            <a:ext cx="8610600" cy="0"/>
          </a:xfrm>
          <a:prstGeom prst="line">
            <a:avLst/>
          </a:prstGeom>
          <a:noFill/>
          <a:ln w="38100">
            <a:solidFill>
              <a:srgbClr val="0000CC"/>
            </a:solidFill>
            <a:round/>
            <a:headEnd/>
            <a:tailEnd/>
          </a:ln>
        </p:spPr>
        <p:txBody>
          <a:bodyPr/>
          <a:lstStyle/>
          <a:p>
            <a:endParaRPr lang="en-US" dirty="0"/>
          </a:p>
        </p:txBody>
      </p:sp>
      <p:pic>
        <p:nvPicPr>
          <p:cNvPr id="3076" name="Picture 9"/>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28600" y="5638800"/>
            <a:ext cx="1238250" cy="914400"/>
          </a:xfrm>
          <a:prstGeom prst="rect">
            <a:avLst/>
          </a:prstGeom>
          <a:noFill/>
          <a:ln w="9525">
            <a:noFill/>
            <a:miter lim="800000"/>
            <a:headEnd/>
            <a:tailEnd/>
          </a:ln>
        </p:spPr>
      </p:pic>
      <p:pic>
        <p:nvPicPr>
          <p:cNvPr id="3077" name="Picture 10"/>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352114" y="2736881"/>
            <a:ext cx="610973" cy="1384237"/>
          </a:xfrm>
          <a:prstGeom prst="rect">
            <a:avLst/>
          </a:prstGeom>
          <a:noFill/>
          <a:ln w="9525">
            <a:noFill/>
            <a:miter lim="800000"/>
            <a:headEnd/>
            <a:tailEnd/>
          </a:ln>
        </p:spPr>
      </p:pic>
      <p:pic>
        <p:nvPicPr>
          <p:cNvPr id="3079" name="Picture 13"/>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734343" y="5695162"/>
            <a:ext cx="817563" cy="838200"/>
          </a:xfrm>
          <a:prstGeom prst="rect">
            <a:avLst/>
          </a:prstGeom>
          <a:noFill/>
          <a:ln w="9525">
            <a:noFill/>
            <a:miter lim="800000"/>
            <a:headEnd/>
            <a:tailEnd/>
          </a:ln>
        </p:spPr>
      </p:pic>
      <p:pic>
        <p:nvPicPr>
          <p:cNvPr id="3080" name="Picture 14"/>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316638" y="2597663"/>
            <a:ext cx="855362" cy="389495"/>
          </a:xfrm>
          <a:prstGeom prst="rect">
            <a:avLst/>
          </a:prstGeom>
          <a:noFill/>
          <a:ln w="9525">
            <a:noFill/>
            <a:miter lim="800000"/>
            <a:headEnd/>
            <a:tailEnd/>
          </a:ln>
        </p:spPr>
      </p:pic>
      <p:pic>
        <p:nvPicPr>
          <p:cNvPr id="3073" name="Picture 1"/>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352365" y="3600450"/>
            <a:ext cx="916460" cy="913374"/>
          </a:xfrm>
          <a:prstGeom prst="rect">
            <a:avLst/>
          </a:prstGeom>
          <a:noFill/>
          <a:ln w="9525">
            <a:noFill/>
            <a:miter lim="800000"/>
            <a:headEnd/>
            <a:tailEnd/>
          </a:ln>
        </p:spPr>
      </p:pic>
      <p:pic>
        <p:nvPicPr>
          <p:cNvPr id="2" name="Picture 2"/>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781907" y="5454255"/>
            <a:ext cx="1109430" cy="1000126"/>
          </a:xfrm>
          <a:prstGeom prst="rect">
            <a:avLst/>
          </a:prstGeom>
          <a:noFill/>
          <a:ln w="9525">
            <a:noFill/>
            <a:miter lim="800000"/>
            <a:headEnd/>
            <a:tailEnd/>
          </a:ln>
        </p:spPr>
      </p:pic>
      <p:pic>
        <p:nvPicPr>
          <p:cNvPr id="3" name="Picture 3"/>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139383" y="2428874"/>
            <a:ext cx="859180" cy="855362"/>
          </a:xfrm>
          <a:prstGeom prst="rect">
            <a:avLst/>
          </a:prstGeom>
          <a:noFill/>
          <a:ln w="9525">
            <a:noFill/>
            <a:miter lim="800000"/>
            <a:headEnd/>
            <a:tailEnd/>
          </a:ln>
        </p:spPr>
      </p:pic>
      <p:pic>
        <p:nvPicPr>
          <p:cNvPr id="4" name="Picture 4"/>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133600" y="3648074"/>
            <a:ext cx="855362" cy="855362"/>
          </a:xfrm>
          <a:prstGeom prst="rect">
            <a:avLst/>
          </a:prstGeom>
          <a:noFill/>
          <a:ln w="9525">
            <a:noFill/>
            <a:miter lim="800000"/>
            <a:headEnd/>
            <a:tailEnd/>
          </a:ln>
        </p:spPr>
      </p:pic>
      <p:pic>
        <p:nvPicPr>
          <p:cNvPr id="1026" name="Picture 2"/>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7162800" y="5686819"/>
            <a:ext cx="1143000" cy="767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p:blipFill>
        <p:spPr bwMode="auto">
          <a:xfrm>
            <a:off x="161925" y="2792411"/>
            <a:ext cx="1588529" cy="453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228600" y="3600450"/>
            <a:ext cx="1405239" cy="645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AutoShape 2" descr="Image result for dc united log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6" name="AutoShape 4" descr="Image result for dc united log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pic>
        <p:nvPicPr>
          <p:cNvPr id="7" name="Picture 2"/>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5781907" y="2405257"/>
            <a:ext cx="765753" cy="783156"/>
          </a:xfrm>
          <a:prstGeom prst="rect">
            <a:avLst/>
          </a:prstGeom>
          <a:noFill/>
          <a:ln w="9525">
            <a:noFill/>
            <a:miter lim="800000"/>
            <a:headEnd/>
            <a:tailEnd/>
          </a:ln>
          <a:effectLst/>
        </p:spPr>
      </p:pic>
      <p:sp>
        <p:nvSpPr>
          <p:cNvPr id="8" name="AutoShape 2" descr="Image result for orioles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9" name="Picture 2" descr="Image result for baltimore orioles logo">
            <a:extLst>
              <a:ext uri="{FF2B5EF4-FFF2-40B4-BE49-F238E27FC236}">
                <a16:creationId xmlns:a16="http://schemas.microsoft.com/office/drawing/2014/main" id="{2A1F98EE-ECB5-492A-AACD-D67DE2D9A311}"/>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5725698" y="3600451"/>
            <a:ext cx="1052680" cy="10001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Zoomph - Crunchbase Company Profile &amp; Funding">
            <a:extLst>
              <a:ext uri="{FF2B5EF4-FFF2-40B4-BE49-F238E27FC236}">
                <a16:creationId xmlns:a16="http://schemas.microsoft.com/office/drawing/2014/main" id="{095CBC2F-2E24-46BA-97B8-CEE0077A5B97}"/>
              </a:ext>
            </a:extLst>
          </p:cNvPr>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7311543" y="2802500"/>
            <a:ext cx="1252998" cy="125299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BADFC504-09E0-457C-973B-DE3EF981B5B5}"/>
              </a:ext>
            </a:extLst>
          </p:cNvPr>
          <p:cNvSpPr/>
          <p:nvPr/>
        </p:nvSpPr>
        <p:spPr>
          <a:xfrm>
            <a:off x="1905000" y="2133600"/>
            <a:ext cx="5023417" cy="274318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10886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A9BC29-3C62-485A-A7CB-168CBA666F10}"/>
              </a:ext>
            </a:extLst>
          </p:cNvPr>
          <p:cNvSpPr txBox="1"/>
          <p:nvPr/>
        </p:nvSpPr>
        <p:spPr>
          <a:xfrm>
            <a:off x="457200" y="2884944"/>
            <a:ext cx="3124200" cy="3416320"/>
          </a:xfrm>
          <a:prstGeom prst="rect">
            <a:avLst/>
          </a:prstGeom>
          <a:noFill/>
        </p:spPr>
        <p:txBody>
          <a:bodyPr wrap="square">
            <a:spAutoFit/>
          </a:bodyPr>
          <a:lstStyle/>
          <a:p>
            <a:pPr algn="l">
              <a:buFont typeface="Arial" panose="020B0604020202020204" pitchFamily="34" charset="0"/>
              <a:buChar char="•"/>
            </a:pPr>
            <a:r>
              <a:rPr lang="en-US" b="1" i="0" dirty="0">
                <a:solidFill>
                  <a:srgbClr val="000000"/>
                </a:solidFill>
                <a:effectLst/>
                <a:latin typeface="Arial" panose="020B0604020202020204" pitchFamily="34" charset="0"/>
              </a:rPr>
              <a:t>Fox </a:t>
            </a:r>
            <a:r>
              <a:rPr lang="en-US" b="0" i="0" dirty="0">
                <a:solidFill>
                  <a:srgbClr val="000000"/>
                </a:solidFill>
                <a:effectLst/>
                <a:latin typeface="Arial" panose="020B0604020202020204" pitchFamily="34" charset="0"/>
              </a:rPr>
              <a:t>drew another record-low </a:t>
            </a:r>
            <a:r>
              <a:rPr lang="en-US" b="1" i="0" dirty="0">
                <a:solidFill>
                  <a:srgbClr val="000000"/>
                </a:solidFill>
                <a:effectLst/>
                <a:latin typeface="Arial" panose="020B0604020202020204" pitchFamily="34" charset="0"/>
              </a:rPr>
              <a:t>World Series</a:t>
            </a:r>
            <a:r>
              <a:rPr lang="en-US" b="0" i="0" dirty="0">
                <a:solidFill>
                  <a:srgbClr val="000000"/>
                </a:solidFill>
                <a:effectLst/>
                <a:latin typeface="Arial" panose="020B0604020202020204" pitchFamily="34" charset="0"/>
              </a:rPr>
              <a:t> audience with Game 2 last night, SBJ’s </a:t>
            </a:r>
            <a:r>
              <a:rPr lang="en-US" b="1" i="0" dirty="0">
                <a:solidFill>
                  <a:srgbClr val="000000"/>
                </a:solidFill>
                <a:effectLst/>
                <a:latin typeface="Arial" panose="020B0604020202020204" pitchFamily="34" charset="0"/>
              </a:rPr>
              <a:t>Austin Karp</a:t>
            </a:r>
            <a:r>
              <a:rPr lang="en-US" b="0" i="0" dirty="0">
                <a:solidFill>
                  <a:srgbClr val="000000"/>
                </a:solidFill>
                <a:effectLst/>
                <a:latin typeface="Arial" panose="020B0604020202020204" pitchFamily="34" charset="0"/>
              </a:rPr>
              <a:t> notes. The </a:t>
            </a:r>
            <a:r>
              <a:rPr lang="en-US" b="1" i="0" dirty="0">
                <a:solidFill>
                  <a:srgbClr val="000000"/>
                </a:solidFill>
                <a:effectLst/>
                <a:latin typeface="Arial" panose="020B0604020202020204" pitchFamily="34" charset="0"/>
              </a:rPr>
              <a:t>Rays</a:t>
            </a:r>
            <a:r>
              <a:rPr lang="en-US" b="0" i="0" dirty="0">
                <a:solidFill>
                  <a:srgbClr val="000000"/>
                </a:solidFill>
                <a:effectLst/>
                <a:latin typeface="Arial" panose="020B0604020202020204" pitchFamily="34" charset="0"/>
              </a:rPr>
              <a:t>’ 6-4 win over the </a:t>
            </a:r>
            <a:r>
              <a:rPr lang="en-US" b="1" i="0" dirty="0">
                <a:solidFill>
                  <a:srgbClr val="000000"/>
                </a:solidFill>
                <a:effectLst/>
                <a:latin typeface="Arial" panose="020B0604020202020204" pitchFamily="34" charset="0"/>
              </a:rPr>
              <a:t>Dodgers </a:t>
            </a:r>
            <a:r>
              <a:rPr lang="en-US" b="0" i="0" dirty="0">
                <a:solidFill>
                  <a:srgbClr val="000000"/>
                </a:solidFill>
                <a:effectLst/>
                <a:latin typeface="Arial" panose="020B0604020202020204" pitchFamily="34" charset="0"/>
              </a:rPr>
              <a:t>averaged 8.95 million viewers, below the previous low set for Game 1 on Tuesday night (9.195 million). Despite the decline, Fox did win primetime again among all networks.</a:t>
            </a:r>
          </a:p>
        </p:txBody>
      </p:sp>
      <p:sp>
        <p:nvSpPr>
          <p:cNvPr id="7" name="TextBox 6">
            <a:extLst>
              <a:ext uri="{FF2B5EF4-FFF2-40B4-BE49-F238E27FC236}">
                <a16:creationId xmlns:a16="http://schemas.microsoft.com/office/drawing/2014/main" id="{1EB9725A-2F52-4C6C-A4B7-115E52DD44D2}"/>
              </a:ext>
            </a:extLst>
          </p:cNvPr>
          <p:cNvSpPr txBox="1"/>
          <p:nvPr/>
        </p:nvSpPr>
        <p:spPr>
          <a:xfrm>
            <a:off x="457200" y="1468270"/>
            <a:ext cx="8001000" cy="1200329"/>
          </a:xfrm>
          <a:prstGeom prst="rect">
            <a:avLst/>
          </a:prstGeom>
          <a:noFill/>
        </p:spPr>
        <p:txBody>
          <a:bodyPr wrap="square">
            <a:spAutoFit/>
          </a:bodyPr>
          <a:lstStyle/>
          <a:p>
            <a:r>
              <a:rPr lang="en-US" b="0" i="0" dirty="0">
                <a:solidFill>
                  <a:srgbClr val="333333"/>
                </a:solidFill>
                <a:effectLst/>
                <a:latin typeface="nyt-imperial"/>
              </a:rPr>
              <a:t>Ratings for the N.B.A. finals were down 49 percent, and the N.H.L.’s Stanley Cup finals were down a whopping 61 percent. Baseball, golf, tennis, horse racing and other sports have all seen huge declines. Even the usually untouchable N.F.L. was down 13 percent through Week 5.</a:t>
            </a:r>
            <a:endParaRPr lang="en-US" dirty="0"/>
          </a:p>
        </p:txBody>
      </p:sp>
      <p:sp>
        <p:nvSpPr>
          <p:cNvPr id="8" name="TextBox 7">
            <a:extLst>
              <a:ext uri="{FF2B5EF4-FFF2-40B4-BE49-F238E27FC236}">
                <a16:creationId xmlns:a16="http://schemas.microsoft.com/office/drawing/2014/main" id="{55B2186C-1A49-46E1-B30C-2559996D36B6}"/>
              </a:ext>
            </a:extLst>
          </p:cNvPr>
          <p:cNvSpPr txBox="1"/>
          <p:nvPr/>
        </p:nvSpPr>
        <p:spPr>
          <a:xfrm>
            <a:off x="374257" y="887731"/>
            <a:ext cx="2557303" cy="369332"/>
          </a:xfrm>
          <a:prstGeom prst="rect">
            <a:avLst/>
          </a:prstGeom>
          <a:noFill/>
        </p:spPr>
        <p:txBody>
          <a:bodyPr wrap="none" rtlCol="0">
            <a:spAutoFit/>
          </a:bodyPr>
          <a:lstStyle/>
          <a:p>
            <a:r>
              <a:rPr lang="en-US" dirty="0">
                <a:solidFill>
                  <a:srgbClr val="0000FF"/>
                </a:solidFill>
              </a:rPr>
              <a:t>SPORTS TV RATINGS</a:t>
            </a:r>
          </a:p>
        </p:txBody>
      </p:sp>
      <p:pic>
        <p:nvPicPr>
          <p:cNvPr id="10" name="Picture 9">
            <a:extLst>
              <a:ext uri="{FF2B5EF4-FFF2-40B4-BE49-F238E27FC236}">
                <a16:creationId xmlns:a16="http://schemas.microsoft.com/office/drawing/2014/main" id="{0A852E40-7D2C-4FD2-A0B6-B13BF862C43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886200" y="3012443"/>
            <a:ext cx="4724400" cy="2699658"/>
          </a:xfrm>
          <a:prstGeom prst="rect">
            <a:avLst/>
          </a:prstGeom>
        </p:spPr>
      </p:pic>
      <p:sp>
        <p:nvSpPr>
          <p:cNvPr id="12" name="TextBox 11">
            <a:extLst>
              <a:ext uri="{FF2B5EF4-FFF2-40B4-BE49-F238E27FC236}">
                <a16:creationId xmlns:a16="http://schemas.microsoft.com/office/drawing/2014/main" id="{D4A1051A-7654-423F-9E00-71F03E2395F7}"/>
              </a:ext>
            </a:extLst>
          </p:cNvPr>
          <p:cNvSpPr txBox="1"/>
          <p:nvPr/>
        </p:nvSpPr>
        <p:spPr>
          <a:xfrm>
            <a:off x="228600" y="383066"/>
            <a:ext cx="5334000" cy="461665"/>
          </a:xfrm>
          <a:prstGeom prst="rect">
            <a:avLst/>
          </a:prstGeom>
          <a:noFill/>
        </p:spPr>
        <p:txBody>
          <a:bodyPr wrap="square" rtlCol="0">
            <a:spAutoFit/>
          </a:bodyPr>
          <a:lstStyle/>
          <a:p>
            <a:r>
              <a:rPr lang="en-US" sz="2400" dirty="0"/>
              <a:t>The Year (Month) in sports (cont.)</a:t>
            </a:r>
          </a:p>
        </p:txBody>
      </p:sp>
    </p:spTree>
    <p:extLst>
      <p:ext uri="{BB962C8B-B14F-4D97-AF65-F5344CB8AC3E}">
        <p14:creationId xmlns:p14="http://schemas.microsoft.com/office/powerpoint/2010/main" val="36083304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61809EC-88E9-4F53-BFFB-2C6874D324E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600" y="457200"/>
            <a:ext cx="6400800" cy="2855743"/>
          </a:xfrm>
          <a:prstGeom prst="rect">
            <a:avLst/>
          </a:prstGeom>
        </p:spPr>
      </p:pic>
      <p:pic>
        <p:nvPicPr>
          <p:cNvPr id="7" name="Picture 6">
            <a:extLst>
              <a:ext uri="{FF2B5EF4-FFF2-40B4-BE49-F238E27FC236}">
                <a16:creationId xmlns:a16="http://schemas.microsoft.com/office/drawing/2014/main" id="{E99143CB-1B5C-4DE6-AF9B-D8C680EC492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62000" y="3545058"/>
            <a:ext cx="3124200" cy="2033984"/>
          </a:xfrm>
          <a:prstGeom prst="rect">
            <a:avLst/>
          </a:prstGeom>
        </p:spPr>
      </p:pic>
      <p:sp>
        <p:nvSpPr>
          <p:cNvPr id="9" name="TextBox 8">
            <a:extLst>
              <a:ext uri="{FF2B5EF4-FFF2-40B4-BE49-F238E27FC236}">
                <a16:creationId xmlns:a16="http://schemas.microsoft.com/office/drawing/2014/main" id="{0CC16914-6B53-4391-8040-468FE18ACA7E}"/>
              </a:ext>
            </a:extLst>
          </p:cNvPr>
          <p:cNvSpPr txBox="1"/>
          <p:nvPr/>
        </p:nvSpPr>
        <p:spPr>
          <a:xfrm>
            <a:off x="4267200" y="3638720"/>
            <a:ext cx="4572000" cy="2308324"/>
          </a:xfrm>
          <a:prstGeom prst="rect">
            <a:avLst/>
          </a:prstGeom>
          <a:noFill/>
        </p:spPr>
        <p:txBody>
          <a:bodyPr wrap="square">
            <a:spAutoFit/>
          </a:bodyPr>
          <a:lstStyle/>
          <a:p>
            <a:r>
              <a:rPr lang="en-US" b="0" i="0" dirty="0">
                <a:solidFill>
                  <a:srgbClr val="333333"/>
                </a:solidFill>
                <a:effectLst/>
                <a:latin typeface="nyt-imperial"/>
              </a:rPr>
              <a:t>Competition – Sports </a:t>
            </a:r>
            <a:r>
              <a:rPr lang="en-US" b="0" i="0" dirty="0" err="1">
                <a:solidFill>
                  <a:srgbClr val="333333"/>
                </a:solidFill>
                <a:effectLst/>
                <a:latin typeface="nyt-imperial"/>
              </a:rPr>
              <a:t>Equniox</a:t>
            </a:r>
            <a:r>
              <a:rPr lang="en-US" b="0" i="0" dirty="0">
                <a:solidFill>
                  <a:srgbClr val="333333"/>
                </a:solidFill>
                <a:effectLst/>
                <a:latin typeface="nyt-imperial"/>
              </a:rPr>
              <a:t>:</a:t>
            </a:r>
          </a:p>
          <a:p>
            <a:r>
              <a:rPr lang="en-US" b="0" i="0" dirty="0">
                <a:solidFill>
                  <a:srgbClr val="333333"/>
                </a:solidFill>
                <a:effectLst/>
                <a:latin typeface="nyt-imperial"/>
              </a:rPr>
              <a:t>On one Sunday in September, the N.F.L., N.B.A., M.L.B., N.H.L., M.L.S. and W.N.B.A. all had games — the first time that has happened.</a:t>
            </a:r>
          </a:p>
          <a:p>
            <a:endParaRPr lang="en-US" dirty="0">
              <a:solidFill>
                <a:srgbClr val="333333"/>
              </a:solidFill>
              <a:latin typeface="nyt-imperial"/>
            </a:endParaRPr>
          </a:p>
          <a:p>
            <a:r>
              <a:rPr lang="en-US" dirty="0">
                <a:solidFill>
                  <a:srgbClr val="333333"/>
                </a:solidFill>
                <a:latin typeface="nyt-imperial"/>
              </a:rPr>
              <a:t>Fewer tv viewers in general</a:t>
            </a:r>
          </a:p>
          <a:p>
            <a:endParaRPr lang="en-US" dirty="0">
              <a:solidFill>
                <a:srgbClr val="333333"/>
              </a:solidFill>
              <a:latin typeface="nyt-imperial"/>
            </a:endParaRPr>
          </a:p>
          <a:p>
            <a:r>
              <a:rPr lang="en-US" dirty="0">
                <a:solidFill>
                  <a:srgbClr val="333333"/>
                </a:solidFill>
                <a:latin typeface="nyt-imperial"/>
              </a:rPr>
              <a:t>News audience is up</a:t>
            </a:r>
            <a:endParaRPr lang="en-US" dirty="0"/>
          </a:p>
        </p:txBody>
      </p:sp>
    </p:spTree>
    <p:extLst>
      <p:ext uri="{BB962C8B-B14F-4D97-AF65-F5344CB8AC3E}">
        <p14:creationId xmlns:p14="http://schemas.microsoft.com/office/powerpoint/2010/main" val="480043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481AD5-5AEE-41F5-BCB1-78329D29BFC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2400" y="971550"/>
            <a:ext cx="3998143" cy="4972050"/>
          </a:xfrm>
          <a:prstGeom prst="rect">
            <a:avLst/>
          </a:prstGeom>
          <a:ln w="19050">
            <a:solidFill>
              <a:srgbClr val="002060"/>
            </a:solidFill>
          </a:ln>
        </p:spPr>
      </p:pic>
      <p:pic>
        <p:nvPicPr>
          <p:cNvPr id="7" name="Picture 6">
            <a:extLst>
              <a:ext uri="{FF2B5EF4-FFF2-40B4-BE49-F238E27FC236}">
                <a16:creationId xmlns:a16="http://schemas.microsoft.com/office/drawing/2014/main" id="{85956AF4-8DFD-4284-95C8-30B0AC4276D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343400" y="971550"/>
            <a:ext cx="4611414" cy="2971800"/>
          </a:xfrm>
          <a:prstGeom prst="rect">
            <a:avLst/>
          </a:prstGeom>
          <a:ln w="15875">
            <a:solidFill>
              <a:srgbClr val="002060"/>
            </a:solidFill>
          </a:ln>
        </p:spPr>
      </p:pic>
      <p:sp>
        <p:nvSpPr>
          <p:cNvPr id="9" name="TextBox 8">
            <a:extLst>
              <a:ext uri="{FF2B5EF4-FFF2-40B4-BE49-F238E27FC236}">
                <a16:creationId xmlns:a16="http://schemas.microsoft.com/office/drawing/2014/main" id="{8B9C004C-D298-4D02-A483-389274A5A889}"/>
              </a:ext>
            </a:extLst>
          </p:cNvPr>
          <p:cNvSpPr txBox="1"/>
          <p:nvPr/>
        </p:nvSpPr>
        <p:spPr>
          <a:xfrm>
            <a:off x="228600" y="383066"/>
            <a:ext cx="1042273" cy="461665"/>
          </a:xfrm>
          <a:prstGeom prst="rect">
            <a:avLst/>
          </a:prstGeom>
          <a:noFill/>
        </p:spPr>
        <p:txBody>
          <a:bodyPr wrap="none" rtlCol="0">
            <a:spAutoFit/>
          </a:bodyPr>
          <a:lstStyle/>
          <a:p>
            <a:r>
              <a:rPr lang="en-US" sz="2400" dirty="0"/>
              <a:t>2021?</a:t>
            </a:r>
          </a:p>
        </p:txBody>
      </p:sp>
      <p:pic>
        <p:nvPicPr>
          <p:cNvPr id="3074" name="Picture 2" descr="2020 AFL Grand Final Crowd Limit Set - Ministry of Sport">
            <a:extLst>
              <a:ext uri="{FF2B5EF4-FFF2-40B4-BE49-F238E27FC236}">
                <a16:creationId xmlns:a16="http://schemas.microsoft.com/office/drawing/2014/main" id="{CABD41AA-8DEE-4DC6-8358-60D3485F12AA}"/>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586308" y="4191000"/>
            <a:ext cx="4165345" cy="249802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639369C4-4F15-4FAE-8A25-F9614B1CF9BC}"/>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4552406" y="188574"/>
            <a:ext cx="4074120" cy="588484"/>
          </a:xfrm>
          <a:prstGeom prst="rect">
            <a:avLst/>
          </a:prstGeom>
          <a:ln w="15875">
            <a:solidFill>
              <a:srgbClr val="0000FF"/>
            </a:solidFill>
          </a:ln>
        </p:spPr>
      </p:pic>
      <p:cxnSp>
        <p:nvCxnSpPr>
          <p:cNvPr id="3" name="Straight Connector 2">
            <a:extLst>
              <a:ext uri="{FF2B5EF4-FFF2-40B4-BE49-F238E27FC236}">
                <a16:creationId xmlns:a16="http://schemas.microsoft.com/office/drawing/2014/main" id="{95DBB915-3E67-4DF5-AEB5-2D23C9FBE5E5}"/>
              </a:ext>
            </a:extLst>
          </p:cNvPr>
          <p:cNvCxnSpPr/>
          <p:nvPr/>
        </p:nvCxnSpPr>
        <p:spPr>
          <a:xfrm>
            <a:off x="6172200" y="1676400"/>
            <a:ext cx="245432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1069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E3A82D-6EF8-43B5-BCD6-4738A5B26D1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57200" y="533400"/>
            <a:ext cx="6324600" cy="3852917"/>
          </a:xfrm>
          <a:prstGeom prst="rect">
            <a:avLst/>
          </a:prstGeom>
        </p:spPr>
      </p:pic>
      <p:sp>
        <p:nvSpPr>
          <p:cNvPr id="6" name="TextBox 5">
            <a:extLst>
              <a:ext uri="{FF2B5EF4-FFF2-40B4-BE49-F238E27FC236}">
                <a16:creationId xmlns:a16="http://schemas.microsoft.com/office/drawing/2014/main" id="{B294F180-FB8F-4D87-97B3-E45E3EEF28C6}"/>
              </a:ext>
            </a:extLst>
          </p:cNvPr>
          <p:cNvSpPr txBox="1"/>
          <p:nvPr/>
        </p:nvSpPr>
        <p:spPr>
          <a:xfrm>
            <a:off x="228600" y="4604994"/>
            <a:ext cx="7924800" cy="1869743"/>
          </a:xfrm>
          <a:prstGeom prst="rect">
            <a:avLst/>
          </a:prstGeom>
          <a:noFill/>
        </p:spPr>
        <p:txBody>
          <a:bodyPr wrap="square">
            <a:spAutoFit/>
          </a:bodyPr>
          <a:lstStyle/>
          <a:p>
            <a:pPr algn="l"/>
            <a:r>
              <a:rPr lang="en-US" sz="1050" b="0" i="0" dirty="0">
                <a:solidFill>
                  <a:srgbClr val="222222"/>
                </a:solidFill>
                <a:effectLst/>
                <a:latin typeface="Georgia" panose="02040502050405020303" pitchFamily="18" charset="0"/>
              </a:rPr>
              <a:t>Prior to March 2020, the relationship between fans and the sports they consume live was already evolving, if not deteriorating.</a:t>
            </a:r>
          </a:p>
          <a:p>
            <a:pPr algn="l"/>
            <a:r>
              <a:rPr lang="en-US" sz="1050" b="0" i="0" dirty="0">
                <a:solidFill>
                  <a:srgbClr val="222222"/>
                </a:solidFill>
                <a:effectLst/>
                <a:latin typeface="Georgia" panose="02040502050405020303" pitchFamily="18" charset="0"/>
              </a:rPr>
              <a:t>In 2019, college football attendance hit its lowest point since 1996, marking the eighth time in a nine-year stretch in which the national average fell.</a:t>
            </a:r>
          </a:p>
          <a:p>
            <a:pPr algn="l"/>
            <a:r>
              <a:rPr lang="en-US" sz="1050" b="0" i="0" dirty="0">
                <a:solidFill>
                  <a:srgbClr val="222222"/>
                </a:solidFill>
                <a:effectLst/>
                <a:latin typeface="Georgia" panose="02040502050405020303" pitchFamily="18" charset="0"/>
              </a:rPr>
              <a:t>Before a slight uptick in 2019-20, Division I men’s college basketball attendance nationally had decreased for 13 consecutive years. Average Major League Baseball attendance was down 13% in 2019 from 11 years earlier. That same year, even the mighty National Football League saw its lowest attendance figures in 15 years.</a:t>
            </a:r>
          </a:p>
          <a:p>
            <a:pPr algn="l"/>
            <a:r>
              <a:rPr lang="en-US" sz="1050" b="0" i="0" dirty="0">
                <a:solidFill>
                  <a:srgbClr val="222222"/>
                </a:solidFill>
                <a:effectLst/>
                <a:latin typeface="Georgia" panose="02040502050405020303" pitchFamily="18" charset="0"/>
              </a:rPr>
              <a:t>The shrinking crowds had triggered changes.</a:t>
            </a:r>
          </a:p>
          <a:p>
            <a:pPr algn="l"/>
            <a:r>
              <a:rPr lang="en-US" sz="1050" b="0" i="0" dirty="0">
                <a:solidFill>
                  <a:srgbClr val="222222"/>
                </a:solidFill>
                <a:effectLst/>
                <a:latin typeface="Georgia" panose="02040502050405020303" pitchFamily="18" charset="0"/>
              </a:rPr>
              <a:t>Since 2010, 21 of MLB’s 30 franchises had their stadium’s seating capacity reduced at some point or moved into a new, smaller venue. Twelve NFL teams had done the same in that time. A New York magazine story in December 2019 even predicted that in the next decade, a professional league would experiment with playing games on soundstages to maximize the at-home viewing experience.</a:t>
            </a:r>
          </a:p>
        </p:txBody>
      </p:sp>
    </p:spTree>
    <p:extLst>
      <p:ext uri="{BB962C8B-B14F-4D97-AF65-F5344CB8AC3E}">
        <p14:creationId xmlns:p14="http://schemas.microsoft.com/office/powerpoint/2010/main" val="15752813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2504068-5DC7-4BA6-9037-1BEAE23FB25C}"/>
              </a:ext>
            </a:extLst>
          </p:cNvPr>
          <p:cNvSpPr txBox="1"/>
          <p:nvPr/>
        </p:nvSpPr>
        <p:spPr>
          <a:xfrm>
            <a:off x="178837" y="762000"/>
            <a:ext cx="4572000" cy="369332"/>
          </a:xfrm>
          <a:prstGeom prst="rect">
            <a:avLst/>
          </a:prstGeom>
          <a:noFill/>
        </p:spPr>
        <p:txBody>
          <a:bodyPr wrap="square">
            <a:spAutoFit/>
          </a:bodyPr>
          <a:lstStyle/>
          <a:p>
            <a:r>
              <a:rPr lang="en-US" sz="1800" b="1" dirty="0">
                <a:solidFill>
                  <a:srgbClr val="000000"/>
                </a:solidFill>
                <a:effectLst/>
                <a:latin typeface="Arial" panose="020B0604020202020204" pitchFamily="34" charset="0"/>
                <a:ea typeface="Times New Roman" panose="02020603050405020304" pitchFamily="18" charset="0"/>
              </a:rPr>
              <a:t>MLB Attendance Hits 37-Year Low</a:t>
            </a:r>
            <a:endParaRPr lang="en-US" dirty="0"/>
          </a:p>
        </p:txBody>
      </p:sp>
      <p:sp>
        <p:nvSpPr>
          <p:cNvPr id="7" name="TextBox 6">
            <a:extLst>
              <a:ext uri="{FF2B5EF4-FFF2-40B4-BE49-F238E27FC236}">
                <a16:creationId xmlns:a16="http://schemas.microsoft.com/office/drawing/2014/main" id="{65B39350-1041-4BF6-AA81-2A662456ACF7}"/>
              </a:ext>
            </a:extLst>
          </p:cNvPr>
          <p:cNvSpPr txBox="1"/>
          <p:nvPr/>
        </p:nvSpPr>
        <p:spPr>
          <a:xfrm>
            <a:off x="152400" y="1371600"/>
            <a:ext cx="8763000" cy="3116238"/>
          </a:xfrm>
          <a:prstGeom prst="rect">
            <a:avLst/>
          </a:prstGeom>
          <a:noFill/>
        </p:spPr>
        <p:txBody>
          <a:bodyPr wrap="square">
            <a:spAutoFit/>
          </a:bodyPr>
          <a:lstStyle/>
          <a:p>
            <a:pPr marL="0" marR="0">
              <a:spcBef>
                <a:spcPts val="0"/>
              </a:spcBef>
              <a:spcAft>
                <a:spcPts val="900"/>
              </a:spcAft>
            </a:pPr>
            <a:r>
              <a:rPr lang="en-US" sz="1200" dirty="0">
                <a:solidFill>
                  <a:srgbClr val="000000"/>
                </a:solidFill>
                <a:effectLst/>
                <a:latin typeface="Arial" panose="020B0604020202020204" pitchFamily="34" charset="0"/>
                <a:ea typeface="Calibri" panose="020F0502020204030204" pitchFamily="34" charset="0"/>
              </a:rPr>
              <a:t>Major League Baseball welcomed fans back into the stands in 2021, but attendance was at a generational low. </a:t>
            </a:r>
            <a:endParaRPr lang="en-US" sz="1100" dirty="0">
              <a:effectLst/>
              <a:latin typeface="Calibri" panose="020F0502020204030204" pitchFamily="34" charset="0"/>
              <a:ea typeface="Calibri" panose="020F0502020204030204" pitchFamily="34" charset="0"/>
            </a:endParaRPr>
          </a:p>
          <a:p>
            <a:pPr marL="0" marR="0">
              <a:spcBef>
                <a:spcPts val="0"/>
              </a:spcBef>
              <a:spcAft>
                <a:spcPts val="900"/>
              </a:spcAft>
            </a:pPr>
            <a:r>
              <a:rPr lang="en-US" sz="1200" dirty="0">
                <a:solidFill>
                  <a:srgbClr val="000000"/>
                </a:solidFill>
                <a:effectLst/>
                <a:latin typeface="Arial" panose="020B0604020202020204" pitchFamily="34" charset="0"/>
                <a:ea typeface="Calibri" panose="020F0502020204030204" pitchFamily="34" charset="0"/>
              </a:rPr>
              <a:t>The league saw </a:t>
            </a:r>
            <a:r>
              <a:rPr lang="en-US" sz="1200" b="1" dirty="0">
                <a:solidFill>
                  <a:srgbClr val="000000"/>
                </a:solidFill>
                <a:effectLst/>
                <a:latin typeface="Arial" panose="020B0604020202020204" pitchFamily="34" charset="0"/>
                <a:ea typeface="Calibri" panose="020F0502020204030204" pitchFamily="34" charset="0"/>
              </a:rPr>
              <a:t>45.3 million fans</a:t>
            </a:r>
            <a:r>
              <a:rPr lang="en-US" sz="1200" dirty="0">
                <a:solidFill>
                  <a:srgbClr val="000000"/>
                </a:solidFill>
                <a:effectLst/>
                <a:latin typeface="Arial" panose="020B0604020202020204" pitchFamily="34" charset="0"/>
                <a:ea typeface="Calibri" panose="020F0502020204030204" pitchFamily="34" charset="0"/>
              </a:rPr>
              <a:t> attend regular-season games in 2021, a </a:t>
            </a:r>
            <a:r>
              <a:rPr lang="en-US" sz="1200" b="1" dirty="0">
                <a:solidFill>
                  <a:srgbClr val="000000"/>
                </a:solidFill>
                <a:effectLst/>
                <a:latin typeface="Arial" panose="020B0604020202020204" pitchFamily="34" charset="0"/>
                <a:ea typeface="Calibri" panose="020F0502020204030204" pitchFamily="34" charset="0"/>
              </a:rPr>
              <a:t>33.9% drop</a:t>
            </a:r>
            <a:r>
              <a:rPr lang="en-US" sz="1200" dirty="0">
                <a:solidFill>
                  <a:srgbClr val="000000"/>
                </a:solidFill>
                <a:effectLst/>
                <a:latin typeface="Arial" panose="020B0604020202020204" pitchFamily="34" charset="0"/>
                <a:ea typeface="Calibri" panose="020F0502020204030204" pitchFamily="34" charset="0"/>
              </a:rPr>
              <a:t> from the </a:t>
            </a:r>
            <a:r>
              <a:rPr lang="en-US" sz="1200" b="1" dirty="0">
                <a:solidFill>
                  <a:srgbClr val="000000"/>
                </a:solidFill>
                <a:effectLst/>
                <a:latin typeface="Arial" panose="020B0604020202020204" pitchFamily="34" charset="0"/>
                <a:ea typeface="Calibri" panose="020F0502020204030204" pitchFamily="34" charset="0"/>
              </a:rPr>
              <a:t>68.5 million in 2019</a:t>
            </a:r>
            <a:r>
              <a:rPr lang="en-US" sz="1200" dirty="0">
                <a:solidFill>
                  <a:srgbClr val="000000"/>
                </a:solidFill>
                <a:effectLst/>
                <a:latin typeface="Arial" panose="020B0604020202020204" pitchFamily="34" charset="0"/>
                <a:ea typeface="Calibri" panose="020F0502020204030204" pitchFamily="34" charset="0"/>
              </a:rPr>
              <a:t>, and the lowest figure since 1984.</a:t>
            </a:r>
            <a:endParaRPr lang="en-US" sz="1100" dirty="0">
              <a:effectLst/>
              <a:latin typeface="Calibri" panose="020F0502020204030204" pitchFamily="34" charset="0"/>
              <a:ea typeface="Calibri" panose="020F0502020204030204" pitchFamily="34" charset="0"/>
            </a:endParaRPr>
          </a:p>
          <a:p>
            <a:pPr marL="0" marR="0">
              <a:spcBef>
                <a:spcPts val="0"/>
              </a:spcBef>
              <a:spcAft>
                <a:spcPts val="900"/>
              </a:spcAft>
            </a:pPr>
            <a:r>
              <a:rPr lang="en-US" sz="1200" dirty="0">
                <a:solidFill>
                  <a:srgbClr val="000000"/>
                </a:solidFill>
                <a:effectLst/>
                <a:latin typeface="Arial" panose="020B0604020202020204" pitchFamily="34" charset="0"/>
                <a:ea typeface="Calibri" panose="020F0502020204030204" pitchFamily="34" charset="0"/>
              </a:rPr>
              <a:t>Certain caveats apply: Many teams only opened to full capacity by midseason, and the Toronto Blue Jays played at alternate sites until late July due to Canadian travel restrictions. </a:t>
            </a:r>
            <a:endParaRPr lang="en-US" sz="1100" dirty="0">
              <a:effectLst/>
              <a:latin typeface="Calibri" panose="020F0502020204030204" pitchFamily="34" charset="0"/>
              <a:ea typeface="Calibri" panose="020F0502020204030204" pitchFamily="34" charset="0"/>
            </a:endParaRPr>
          </a:p>
          <a:p>
            <a:pPr marL="0" marR="0">
              <a:spcBef>
                <a:spcPts val="0"/>
              </a:spcBef>
              <a:spcAft>
                <a:spcPts val="900"/>
              </a:spcAft>
            </a:pPr>
            <a:r>
              <a:rPr lang="en-US" sz="1200" dirty="0">
                <a:solidFill>
                  <a:srgbClr val="000000"/>
                </a:solidFill>
                <a:effectLst/>
                <a:latin typeface="Arial" panose="020B0604020202020204" pitchFamily="34" charset="0"/>
                <a:ea typeface="Calibri" panose="020F0502020204030204" pitchFamily="34" charset="0"/>
              </a:rPr>
              <a:t>However, fans also watched fewer games from home.</a:t>
            </a:r>
            <a:endParaRPr lang="en-US" sz="1100" dirty="0">
              <a:effectLst/>
              <a:latin typeface="Calibri" panose="020F0502020204030204" pitchFamily="34" charset="0"/>
              <a:ea typeface="Calibri" panose="020F0502020204030204" pitchFamily="34" charset="0"/>
            </a:endParaRPr>
          </a:p>
          <a:p>
            <a:pPr marL="342900" marR="0" lvl="0" indent="-342900">
              <a:spcBef>
                <a:spcPts val="0"/>
              </a:spcBef>
              <a:spcAft>
                <a:spcPts val="900"/>
              </a:spcAft>
              <a:buSzPts val="1000"/>
              <a:buFont typeface="Symbol" panose="05050102010706020507" pitchFamily="18" charset="2"/>
              <a:buChar char=""/>
              <a:tabLst>
                <a:tab pos="457200" algn="l"/>
              </a:tabLst>
            </a:pPr>
            <a:r>
              <a:rPr lang="en-US" sz="1200" b="1" dirty="0">
                <a:solidFill>
                  <a:srgbClr val="000000"/>
                </a:solidFill>
                <a:effectLst/>
                <a:latin typeface="Arial" panose="020B0604020202020204" pitchFamily="34" charset="0"/>
                <a:ea typeface="Times New Roman" panose="02020603050405020304" pitchFamily="18" charset="0"/>
              </a:rPr>
              <a:t>Viewership was </a:t>
            </a:r>
            <a:r>
              <a:rPr lang="en-US" sz="1200" b="1" u="none" strike="noStrike" dirty="0">
                <a:solidFill>
                  <a:srgbClr val="3866F6"/>
                </a:solidFill>
                <a:effectLst/>
                <a:latin typeface="Arial" panose="020B0604020202020204" pitchFamily="34" charset="0"/>
                <a:ea typeface="Times New Roman" panose="02020603050405020304" pitchFamily="18" charset="0"/>
                <a:hlinkClick r:id="rId3"/>
              </a:rPr>
              <a:t>down</a:t>
            </a:r>
            <a:r>
              <a:rPr lang="en-US" sz="1200" b="1" dirty="0">
                <a:solidFill>
                  <a:srgbClr val="000000"/>
                </a:solidFill>
                <a:effectLst/>
                <a:latin typeface="Arial" panose="020B0604020202020204" pitchFamily="34" charset="0"/>
                <a:ea typeface="Times New Roman" panose="02020603050405020304" pitchFamily="18" charset="0"/>
              </a:rPr>
              <a:t> 12% compared to 2019</a:t>
            </a:r>
            <a:r>
              <a:rPr lang="en-US" sz="1200" dirty="0">
                <a:solidFill>
                  <a:srgbClr val="000000"/>
                </a:solidFill>
                <a:effectLst/>
                <a:latin typeface="Arial" panose="020B0604020202020204" pitchFamily="34" charset="0"/>
                <a:ea typeface="Times New Roman" panose="02020603050405020304" pitchFamily="18" charset="0"/>
              </a:rPr>
              <a:t>, as of late August. This was partly related to regional games moving from Fox to Bally Sports in March, cutting off some viewers with YouTube TV, Dish, and Sling TV.</a:t>
            </a:r>
            <a:endParaRPr lang="en-US" sz="1100" dirty="0">
              <a:solidFill>
                <a:srgbClr val="000000"/>
              </a:solidFill>
              <a:effectLst/>
              <a:latin typeface="Calibri" panose="020F0502020204030204" pitchFamily="34" charset="0"/>
              <a:ea typeface="Calibri" panose="020F0502020204030204" pitchFamily="34" charset="0"/>
            </a:endParaRPr>
          </a:p>
          <a:p>
            <a:pPr marL="342900" marR="0" lvl="0" indent="-342900">
              <a:spcBef>
                <a:spcPts val="0"/>
              </a:spcBef>
              <a:spcAft>
                <a:spcPts val="900"/>
              </a:spcAft>
              <a:buSzPts val="1000"/>
              <a:buFont typeface="Symbol" panose="05050102010706020507" pitchFamily="18" charset="2"/>
              <a:buChar char=""/>
              <a:tabLst>
                <a:tab pos="457200" algn="l"/>
              </a:tabLst>
            </a:pPr>
            <a:r>
              <a:rPr lang="en-US" sz="1200" dirty="0">
                <a:solidFill>
                  <a:srgbClr val="000000"/>
                </a:solidFill>
                <a:effectLst/>
                <a:latin typeface="Arial" panose="020B0604020202020204" pitchFamily="34" charset="0"/>
                <a:ea typeface="Times New Roman" panose="02020603050405020304" pitchFamily="18" charset="0"/>
              </a:rPr>
              <a:t>The “Field of Dreams” game brought in viewership 135% above that of a typical Fox-broadcasted game.</a:t>
            </a:r>
            <a:endParaRPr lang="en-US" sz="1100" dirty="0">
              <a:solidFill>
                <a:srgbClr val="000000"/>
              </a:solidFill>
              <a:effectLst/>
              <a:latin typeface="Calibri" panose="020F0502020204030204" pitchFamily="34" charset="0"/>
              <a:ea typeface="Calibri" panose="020F0502020204030204" pitchFamily="34" charset="0"/>
            </a:endParaRPr>
          </a:p>
          <a:p>
            <a:pPr marL="342900" marR="0" lvl="0" indent="-342900">
              <a:spcBef>
                <a:spcPts val="0"/>
              </a:spcBef>
              <a:spcAft>
                <a:spcPts val="900"/>
              </a:spcAft>
              <a:buSzPts val="1000"/>
              <a:buFont typeface="Symbol" panose="05050102010706020507" pitchFamily="18" charset="2"/>
              <a:buChar char=""/>
              <a:tabLst>
                <a:tab pos="457200" algn="l"/>
              </a:tabLst>
            </a:pPr>
            <a:r>
              <a:rPr lang="en-US" sz="1200" dirty="0">
                <a:solidFill>
                  <a:srgbClr val="000000"/>
                </a:solidFill>
                <a:effectLst/>
                <a:latin typeface="Arial" panose="020B0604020202020204" pitchFamily="34" charset="0"/>
                <a:ea typeface="Times New Roman" panose="02020603050405020304" pitchFamily="18" charset="0"/>
              </a:rPr>
              <a:t>MLB will begin a </a:t>
            </a:r>
            <a:r>
              <a:rPr lang="en-US" sz="1200" b="1" dirty="0">
                <a:solidFill>
                  <a:srgbClr val="000000"/>
                </a:solidFill>
                <a:effectLst/>
                <a:latin typeface="Arial" panose="020B0604020202020204" pitchFamily="34" charset="0"/>
                <a:ea typeface="Times New Roman" panose="02020603050405020304" pitchFamily="18" charset="0"/>
              </a:rPr>
              <a:t>seven-year, $5.1 billion broadcasting deal</a:t>
            </a:r>
            <a:r>
              <a:rPr lang="en-US" sz="1200" dirty="0">
                <a:solidFill>
                  <a:srgbClr val="000000"/>
                </a:solidFill>
                <a:effectLst/>
                <a:latin typeface="Arial" panose="020B0604020202020204" pitchFamily="34" charset="0"/>
                <a:ea typeface="Times New Roman" panose="02020603050405020304" pitchFamily="18" charset="0"/>
              </a:rPr>
              <a:t> with Fox next year.</a:t>
            </a:r>
            <a:endParaRPr lang="en-US" sz="1100" dirty="0">
              <a:solidFill>
                <a:srgbClr val="000000"/>
              </a:solidFill>
              <a:effectLst/>
              <a:latin typeface="Calibri" panose="020F0502020204030204" pitchFamily="34" charset="0"/>
              <a:ea typeface="Calibri" panose="020F0502020204030204" pitchFamily="34" charset="0"/>
            </a:endParaRPr>
          </a:p>
          <a:p>
            <a:r>
              <a:rPr lang="en-US" sz="1200" dirty="0">
                <a:solidFill>
                  <a:srgbClr val="000000"/>
                </a:solidFill>
                <a:effectLst/>
                <a:latin typeface="Arial" panose="020B0604020202020204" pitchFamily="34" charset="0"/>
                <a:ea typeface="Calibri" panose="020F0502020204030204" pitchFamily="34" charset="0"/>
              </a:rPr>
              <a:t>MLB is headed into a potentially contentious labor negotiation, with the current collective bargaining agreement expiring on Dec. 1. Owners have sought to expand the MLB playoffs as a way of attracting more fans.</a:t>
            </a:r>
            <a:endParaRPr lang="en-US" sz="1200" dirty="0"/>
          </a:p>
        </p:txBody>
      </p:sp>
    </p:spTree>
    <p:extLst>
      <p:ext uri="{BB962C8B-B14F-4D97-AF65-F5344CB8AC3E}">
        <p14:creationId xmlns:p14="http://schemas.microsoft.com/office/powerpoint/2010/main" val="22514281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D96633-9A19-4E37-8E09-C3DD1444AFB4}"/>
              </a:ext>
            </a:extLst>
          </p:cNvPr>
          <p:cNvSpPr txBox="1"/>
          <p:nvPr/>
        </p:nvSpPr>
        <p:spPr>
          <a:xfrm>
            <a:off x="25685" y="-76200"/>
            <a:ext cx="9010314" cy="461665"/>
          </a:xfrm>
          <a:prstGeom prst="rect">
            <a:avLst/>
          </a:prstGeom>
          <a:noFill/>
        </p:spPr>
        <p:txBody>
          <a:bodyPr wrap="square" rtlCol="0">
            <a:spAutoFit/>
          </a:bodyPr>
          <a:lstStyle/>
          <a:p>
            <a:r>
              <a:rPr lang="en-US" sz="2400" dirty="0">
                <a:solidFill>
                  <a:schemeClr val="bg1"/>
                </a:solidFill>
                <a:latin typeface="+mj-lt"/>
              </a:rPr>
              <a:t>Assignment #1: Predicting Orioles 2022 Attendance by Game</a:t>
            </a:r>
          </a:p>
        </p:txBody>
      </p:sp>
      <p:pic>
        <p:nvPicPr>
          <p:cNvPr id="2" name="Picture 1">
            <a:extLst>
              <a:ext uri="{FF2B5EF4-FFF2-40B4-BE49-F238E27FC236}">
                <a16:creationId xmlns:a16="http://schemas.microsoft.com/office/drawing/2014/main" id="{D0A20518-D0B5-49B0-B1F5-1B2F12530A9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8001" y="551447"/>
            <a:ext cx="4240763" cy="5468353"/>
          </a:xfrm>
          <a:prstGeom prst="rect">
            <a:avLst/>
          </a:prstGeom>
        </p:spPr>
      </p:pic>
      <p:pic>
        <p:nvPicPr>
          <p:cNvPr id="6" name="Picture 5">
            <a:extLst>
              <a:ext uri="{FF2B5EF4-FFF2-40B4-BE49-F238E27FC236}">
                <a16:creationId xmlns:a16="http://schemas.microsoft.com/office/drawing/2014/main" id="{4752A40D-AF60-4522-B24E-7FE1EC951CB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572000" y="551447"/>
            <a:ext cx="4278924" cy="5562601"/>
          </a:xfrm>
          <a:prstGeom prst="rect">
            <a:avLst/>
          </a:prstGeom>
        </p:spPr>
      </p:pic>
    </p:spTree>
    <p:extLst>
      <p:ext uri="{BB962C8B-B14F-4D97-AF65-F5344CB8AC3E}">
        <p14:creationId xmlns:p14="http://schemas.microsoft.com/office/powerpoint/2010/main" val="34567784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013-01-24_08-17-48_292.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36712" y="1752600"/>
            <a:ext cx="4111487" cy="2317750"/>
          </a:xfrm>
          <a:prstGeom prst="rect">
            <a:avLst/>
          </a:prstGeom>
          <a:ln w="25400">
            <a:solidFill>
              <a:srgbClr val="002060"/>
            </a:solidFill>
          </a:ln>
        </p:spPr>
      </p:pic>
      <p:pic>
        <p:nvPicPr>
          <p:cNvPr id="5" name="Picture 4" descr="Playoff day shot.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6712" y="4331702"/>
            <a:ext cx="4111488" cy="2317751"/>
          </a:xfrm>
          <a:prstGeom prst="rect">
            <a:avLst/>
          </a:prstGeom>
        </p:spPr>
      </p:pic>
      <p:sp>
        <p:nvSpPr>
          <p:cNvPr id="6" name="TextBox 5"/>
          <p:cNvSpPr txBox="1"/>
          <p:nvPr/>
        </p:nvSpPr>
        <p:spPr>
          <a:xfrm>
            <a:off x="76199" y="347008"/>
            <a:ext cx="8926357" cy="830997"/>
          </a:xfrm>
          <a:prstGeom prst="rect">
            <a:avLst/>
          </a:prstGeom>
          <a:noFill/>
        </p:spPr>
        <p:txBody>
          <a:bodyPr wrap="square" rtlCol="0">
            <a:spAutoFit/>
          </a:bodyPr>
          <a:lstStyle/>
          <a:p>
            <a:r>
              <a:rPr lang="en-US" sz="2400" dirty="0">
                <a:solidFill>
                  <a:srgbClr val="CC3300"/>
                </a:solidFill>
              </a:rPr>
              <a:t>Attendance: #1 Revenue Driver/Lifeblood. Grow the fan base &amp; fill the seats</a:t>
            </a:r>
          </a:p>
        </p:txBody>
      </p:sp>
      <p:pic>
        <p:nvPicPr>
          <p:cNvPr id="10" name="Picture 2">
            <a:extLst>
              <a:ext uri="{FF2B5EF4-FFF2-40B4-BE49-F238E27FC236}">
                <a16:creationId xmlns:a16="http://schemas.microsoft.com/office/drawing/2014/main" id="{B0F4D149-DC9C-48DD-9E99-ABD1B5BF7591}"/>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5739240" y="1828800"/>
            <a:ext cx="3099960" cy="3810000"/>
          </a:xfrm>
          <a:prstGeom prst="rect">
            <a:avLst/>
          </a:prstGeom>
          <a:noFill/>
          <a:ln w="22225">
            <a:solidFill>
              <a:srgbClr val="00206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a:extLst>
              <a:ext uri="{FF2B5EF4-FFF2-40B4-BE49-F238E27FC236}">
                <a16:creationId xmlns:a16="http://schemas.microsoft.com/office/drawing/2014/main" id="{0448E416-6F47-4B4B-924B-3EB4DB9D5A09}"/>
              </a:ext>
            </a:extLst>
          </p:cNvPr>
          <p:cNvSpPr txBox="1"/>
          <p:nvPr/>
        </p:nvSpPr>
        <p:spPr>
          <a:xfrm>
            <a:off x="196236" y="1276290"/>
            <a:ext cx="8109563" cy="400110"/>
          </a:xfrm>
          <a:prstGeom prst="rect">
            <a:avLst/>
          </a:prstGeom>
          <a:noFill/>
          <a:ln>
            <a:solidFill>
              <a:srgbClr val="0000FF"/>
            </a:solidFill>
          </a:ln>
        </p:spPr>
        <p:txBody>
          <a:bodyPr wrap="square" rtlCol="0">
            <a:spAutoFit/>
          </a:bodyPr>
          <a:lstStyle/>
          <a:p>
            <a:r>
              <a:rPr lang="en-US" sz="2000" dirty="0"/>
              <a:t>Sports is a want, not a need – value is more important than price</a:t>
            </a:r>
          </a:p>
        </p:txBody>
      </p:sp>
      <p:sp>
        <p:nvSpPr>
          <p:cNvPr id="2" name="TextBox 1">
            <a:extLst>
              <a:ext uri="{FF2B5EF4-FFF2-40B4-BE49-F238E27FC236}">
                <a16:creationId xmlns:a16="http://schemas.microsoft.com/office/drawing/2014/main" id="{6D31FABE-75D6-4B82-A2E1-EDC44D821B31}"/>
              </a:ext>
            </a:extLst>
          </p:cNvPr>
          <p:cNvSpPr txBox="1"/>
          <p:nvPr/>
        </p:nvSpPr>
        <p:spPr>
          <a:xfrm>
            <a:off x="5661210" y="5867026"/>
            <a:ext cx="3256020" cy="646331"/>
          </a:xfrm>
          <a:prstGeom prst="rect">
            <a:avLst/>
          </a:prstGeom>
          <a:noFill/>
        </p:spPr>
        <p:txBody>
          <a:bodyPr wrap="none" rtlCol="0">
            <a:spAutoFit/>
          </a:bodyPr>
          <a:lstStyle/>
          <a:p>
            <a:r>
              <a:rPr lang="en-US" dirty="0"/>
              <a:t>FSE = Full Season Equivalent</a:t>
            </a:r>
          </a:p>
          <a:p>
            <a:r>
              <a:rPr lang="en-US" dirty="0"/>
              <a:t>Fulls + Partials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A8DE2B-728C-4244-A3CA-ADC0DB2B818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85023" y="174645"/>
            <a:ext cx="4420974" cy="1669013"/>
          </a:xfrm>
          <a:prstGeom prst="rect">
            <a:avLst/>
          </a:prstGeom>
        </p:spPr>
      </p:pic>
      <p:pic>
        <p:nvPicPr>
          <p:cNvPr id="5" name="Picture 4">
            <a:extLst>
              <a:ext uri="{FF2B5EF4-FFF2-40B4-BE49-F238E27FC236}">
                <a16:creationId xmlns:a16="http://schemas.microsoft.com/office/drawing/2014/main" id="{C7B8A388-A118-4B91-8F14-C8BA494C208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219200" y="1843658"/>
            <a:ext cx="4420974" cy="1847381"/>
          </a:xfrm>
          <a:prstGeom prst="rect">
            <a:avLst/>
          </a:prstGeom>
        </p:spPr>
      </p:pic>
      <p:pic>
        <p:nvPicPr>
          <p:cNvPr id="6" name="Picture 5">
            <a:extLst>
              <a:ext uri="{FF2B5EF4-FFF2-40B4-BE49-F238E27FC236}">
                <a16:creationId xmlns:a16="http://schemas.microsoft.com/office/drawing/2014/main" id="{EE33887E-04C0-4C58-B0E3-E742F83F492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286000" y="3796217"/>
            <a:ext cx="5363773" cy="1057466"/>
          </a:xfrm>
          <a:prstGeom prst="rect">
            <a:avLst/>
          </a:prstGeom>
        </p:spPr>
      </p:pic>
      <p:pic>
        <p:nvPicPr>
          <p:cNvPr id="7" name="Picture 6">
            <a:extLst>
              <a:ext uri="{FF2B5EF4-FFF2-40B4-BE49-F238E27FC236}">
                <a16:creationId xmlns:a16="http://schemas.microsoft.com/office/drawing/2014/main" id="{E3BCD185-B1D7-49C2-8A63-910D20001ACB}"/>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873138" y="5029200"/>
            <a:ext cx="5072333" cy="1371600"/>
          </a:xfrm>
          <a:prstGeom prst="rect">
            <a:avLst/>
          </a:prstGeom>
        </p:spPr>
      </p:pic>
    </p:spTree>
    <p:extLst>
      <p:ext uri="{BB962C8B-B14F-4D97-AF65-F5344CB8AC3E}">
        <p14:creationId xmlns:p14="http://schemas.microsoft.com/office/powerpoint/2010/main" val="18856907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937BE7-7481-4D07-AAFC-218F94BDC6C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28599" y="533400"/>
            <a:ext cx="8530835" cy="2514600"/>
          </a:xfrm>
          <a:prstGeom prst="rect">
            <a:avLst/>
          </a:prstGeom>
        </p:spPr>
      </p:pic>
      <p:pic>
        <p:nvPicPr>
          <p:cNvPr id="5" name="Picture 4">
            <a:extLst>
              <a:ext uri="{FF2B5EF4-FFF2-40B4-BE49-F238E27FC236}">
                <a16:creationId xmlns:a16="http://schemas.microsoft.com/office/drawing/2014/main" id="{DB4823DE-2EC0-4DCC-AD8E-EA31F89ED62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494016" y="3352799"/>
            <a:ext cx="2438400" cy="3060699"/>
          </a:xfrm>
          <a:prstGeom prst="rect">
            <a:avLst/>
          </a:prstGeom>
        </p:spPr>
      </p:pic>
      <p:pic>
        <p:nvPicPr>
          <p:cNvPr id="6" name="Picture 5">
            <a:extLst>
              <a:ext uri="{FF2B5EF4-FFF2-40B4-BE49-F238E27FC236}">
                <a16:creationId xmlns:a16="http://schemas.microsoft.com/office/drawing/2014/main" id="{13E43978-C3B1-4A87-A130-EBFB21348F7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752600" y="3200400"/>
            <a:ext cx="2438400" cy="3352798"/>
          </a:xfrm>
          <a:prstGeom prst="rect">
            <a:avLst/>
          </a:prstGeom>
        </p:spPr>
      </p:pic>
    </p:spTree>
    <p:extLst>
      <p:ext uri="{BB962C8B-B14F-4D97-AF65-F5344CB8AC3E}">
        <p14:creationId xmlns:p14="http://schemas.microsoft.com/office/powerpoint/2010/main" val="1438680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76200" y="457200"/>
            <a:ext cx="8763000" cy="990600"/>
          </a:xfrm>
        </p:spPr>
        <p:txBody>
          <a:bodyPr>
            <a:normAutofit fontScale="90000"/>
          </a:bodyPr>
          <a:lstStyle/>
          <a:p>
            <a:pPr algn="l"/>
            <a:r>
              <a:rPr lang="en-US" dirty="0"/>
              <a:t>Attendance – More challenging then ever before</a:t>
            </a:r>
          </a:p>
        </p:txBody>
      </p:sp>
      <p:pic>
        <p:nvPicPr>
          <p:cNvPr id="5122"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624146" y="2214761"/>
            <a:ext cx="7529254" cy="2966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4495800" y="1523362"/>
            <a:ext cx="4075546" cy="602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28600" y="5228272"/>
            <a:ext cx="8763000" cy="1477328"/>
          </a:xfrm>
          <a:prstGeom prst="rect">
            <a:avLst/>
          </a:prstGeom>
          <a:noFill/>
        </p:spPr>
        <p:txBody>
          <a:bodyPr wrap="square" rtlCol="0">
            <a:spAutoFit/>
          </a:bodyPr>
          <a:lstStyle/>
          <a:p>
            <a:r>
              <a:rPr lang="en-US" i="1" dirty="0"/>
              <a:t>“Mets ending season that has questioned fan loyalty.”</a:t>
            </a:r>
          </a:p>
          <a:p>
            <a:endParaRPr lang="en-US" i="1" dirty="0"/>
          </a:p>
          <a:p>
            <a:r>
              <a:rPr lang="en-US" i="1" dirty="0"/>
              <a:t>9.20.12 vs. Phillies: “</a:t>
            </a:r>
            <a:r>
              <a:rPr lang="en-US" dirty="0"/>
              <a:t>The game was viewed by a crowd of, at most, a couple thousand people and played in the closest thing to silence attainable at an American professional sporting event.” – N.Y. Times</a:t>
            </a:r>
            <a:endParaRPr lang="en-US" i="1" dirty="0"/>
          </a:p>
        </p:txBody>
      </p:sp>
    </p:spTree>
    <p:extLst>
      <p:ext uri="{BB962C8B-B14F-4D97-AF65-F5344CB8AC3E}">
        <p14:creationId xmlns:p14="http://schemas.microsoft.com/office/powerpoint/2010/main" val="3045746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9780" y="452735"/>
            <a:ext cx="3239220" cy="461665"/>
          </a:xfrm>
          <a:prstGeom prst="rect">
            <a:avLst/>
          </a:prstGeom>
          <a:noFill/>
        </p:spPr>
        <p:txBody>
          <a:bodyPr wrap="none" rtlCol="0">
            <a:spAutoFit/>
          </a:bodyPr>
          <a:lstStyle/>
          <a:p>
            <a:r>
              <a:rPr lang="en-US" sz="2400" dirty="0"/>
              <a:t>COURSE OVERVIEW</a:t>
            </a:r>
          </a:p>
        </p:txBody>
      </p:sp>
      <p:sp>
        <p:nvSpPr>
          <p:cNvPr id="4" name="TextBox 3"/>
          <p:cNvSpPr txBox="1"/>
          <p:nvPr/>
        </p:nvSpPr>
        <p:spPr>
          <a:xfrm>
            <a:off x="152400" y="1342072"/>
            <a:ext cx="4070410" cy="1200329"/>
          </a:xfrm>
          <a:prstGeom prst="rect">
            <a:avLst/>
          </a:prstGeom>
          <a:noFill/>
        </p:spPr>
        <p:txBody>
          <a:bodyPr wrap="none" rtlCol="0">
            <a:spAutoFit/>
          </a:bodyPr>
          <a:lstStyle/>
          <a:p>
            <a:r>
              <a:rPr lang="en-US" u="sng" dirty="0"/>
              <a:t>Business Analytics – Revenue Drivers</a:t>
            </a:r>
          </a:p>
          <a:p>
            <a:pPr>
              <a:buFont typeface="Arial" pitchFamily="34" charset="0"/>
              <a:buChar char="•"/>
            </a:pPr>
            <a:r>
              <a:rPr lang="en-US" dirty="0"/>
              <a:t> Today: Attendance/Ticket Sales</a:t>
            </a:r>
          </a:p>
          <a:p>
            <a:pPr>
              <a:buFont typeface="Arial" pitchFamily="34" charset="0"/>
              <a:buChar char="•"/>
            </a:pPr>
            <a:r>
              <a:rPr lang="en-US" dirty="0"/>
              <a:t> 11/2: Ticket Pricing &amp; Total Fan Cost</a:t>
            </a:r>
          </a:p>
          <a:p>
            <a:pPr>
              <a:buFont typeface="Arial" pitchFamily="34" charset="0"/>
              <a:buChar char="•"/>
            </a:pPr>
            <a:r>
              <a:rPr lang="en-US" dirty="0"/>
              <a:t> 11/9: Sponsorship, F&amp;B-Merch</a:t>
            </a:r>
          </a:p>
        </p:txBody>
      </p:sp>
      <p:sp>
        <p:nvSpPr>
          <p:cNvPr id="6" name="TextBox 5"/>
          <p:cNvSpPr txBox="1"/>
          <p:nvPr/>
        </p:nvSpPr>
        <p:spPr>
          <a:xfrm>
            <a:off x="4852842" y="1342072"/>
            <a:ext cx="3376758" cy="1477328"/>
          </a:xfrm>
          <a:prstGeom prst="rect">
            <a:avLst/>
          </a:prstGeom>
          <a:noFill/>
        </p:spPr>
        <p:txBody>
          <a:bodyPr wrap="none" rtlCol="0">
            <a:spAutoFit/>
          </a:bodyPr>
          <a:lstStyle/>
          <a:p>
            <a:r>
              <a:rPr lang="en-US" u="sng" dirty="0"/>
              <a:t>Player Analytics</a:t>
            </a:r>
          </a:p>
          <a:p>
            <a:pPr>
              <a:buFont typeface="Arial" pitchFamily="34" charset="0"/>
              <a:buChar char="•"/>
            </a:pPr>
            <a:r>
              <a:rPr lang="en-US" dirty="0"/>
              <a:t> 11/16: Major League Baseball</a:t>
            </a:r>
          </a:p>
          <a:p>
            <a:pPr>
              <a:buFont typeface="Arial" pitchFamily="34" charset="0"/>
              <a:buChar char="•"/>
            </a:pPr>
            <a:r>
              <a:rPr lang="en-US" dirty="0"/>
              <a:t> 11/23: Soccer </a:t>
            </a:r>
            <a:r>
              <a:rPr lang="en-US" i="1" dirty="0">
                <a:solidFill>
                  <a:srgbClr val="C00000"/>
                </a:solidFill>
              </a:rPr>
              <a:t>{Virtual}</a:t>
            </a:r>
          </a:p>
          <a:p>
            <a:pPr>
              <a:buFont typeface="Arial" pitchFamily="34" charset="0"/>
              <a:buChar char="•"/>
            </a:pPr>
            <a:r>
              <a:rPr lang="en-US" dirty="0"/>
              <a:t> 11/30: NHL </a:t>
            </a:r>
            <a:r>
              <a:rPr lang="en-US" i="1" dirty="0">
                <a:solidFill>
                  <a:srgbClr val="C00000"/>
                </a:solidFill>
              </a:rPr>
              <a:t>{Virtual}</a:t>
            </a:r>
            <a:endParaRPr lang="en-US" dirty="0"/>
          </a:p>
          <a:p>
            <a:pPr>
              <a:buFont typeface="Arial" pitchFamily="34" charset="0"/>
              <a:buChar char="•"/>
            </a:pPr>
            <a:r>
              <a:rPr lang="en-US" dirty="0"/>
              <a:t> 12/7: NBA</a:t>
            </a:r>
          </a:p>
        </p:txBody>
      </p:sp>
      <p:pic>
        <p:nvPicPr>
          <p:cNvPr id="7" name="Picture 6">
            <a:extLst>
              <a:ext uri="{FF2B5EF4-FFF2-40B4-BE49-F238E27FC236}">
                <a16:creationId xmlns:a16="http://schemas.microsoft.com/office/drawing/2014/main" id="{69839D5E-D79F-4744-961B-78BD7519C0A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79287" y="3306127"/>
            <a:ext cx="8812313" cy="2332673"/>
          </a:xfrm>
          <a:prstGeom prst="rect">
            <a:avLst/>
          </a:prstGeom>
          <a:ln w="15875">
            <a:solidFill>
              <a:srgbClr val="002060"/>
            </a:solid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2AA73D-1EEA-473D-89A4-057425C408F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257800" y="1447800"/>
            <a:ext cx="3449046" cy="2181070"/>
          </a:xfrm>
          <a:prstGeom prst="rect">
            <a:avLst/>
          </a:prstGeom>
        </p:spPr>
      </p:pic>
      <p:pic>
        <p:nvPicPr>
          <p:cNvPr id="3" name="Picture 2">
            <a:extLst>
              <a:ext uri="{FF2B5EF4-FFF2-40B4-BE49-F238E27FC236}">
                <a16:creationId xmlns:a16="http://schemas.microsoft.com/office/drawing/2014/main" id="{51D31A63-7B6A-4A52-8795-24BB864CA62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84813" y="381000"/>
            <a:ext cx="7492886" cy="990600"/>
          </a:xfrm>
          <a:prstGeom prst="rect">
            <a:avLst/>
          </a:prstGeom>
        </p:spPr>
      </p:pic>
      <p:sp>
        <p:nvSpPr>
          <p:cNvPr id="4" name="Rectangle 3">
            <a:extLst>
              <a:ext uri="{FF2B5EF4-FFF2-40B4-BE49-F238E27FC236}">
                <a16:creationId xmlns:a16="http://schemas.microsoft.com/office/drawing/2014/main" id="{C4B12992-0A77-40C8-9B5F-0469E397375B}"/>
              </a:ext>
            </a:extLst>
          </p:cNvPr>
          <p:cNvSpPr/>
          <p:nvPr/>
        </p:nvSpPr>
        <p:spPr>
          <a:xfrm>
            <a:off x="250816" y="1665577"/>
            <a:ext cx="4820587" cy="4524315"/>
          </a:xfrm>
          <a:prstGeom prst="rect">
            <a:avLst/>
          </a:prstGeom>
        </p:spPr>
        <p:txBody>
          <a:bodyPr wrap="square">
            <a:spAutoFit/>
          </a:bodyPr>
          <a:lstStyle/>
          <a:p>
            <a:r>
              <a:rPr lang="en-US" dirty="0">
                <a:solidFill>
                  <a:srgbClr val="000000"/>
                </a:solidFill>
                <a:latin typeface="georgia" panose="02040502050405020303" pitchFamily="18" charset="0"/>
              </a:rPr>
              <a:t>There are, of course, explanations. Burns said attendance is dependent on a litany of factors: </a:t>
            </a:r>
            <a:r>
              <a:rPr lang="en-US" b="1" dirty="0">
                <a:solidFill>
                  <a:srgbClr val="000000"/>
                </a:solidFill>
                <a:latin typeface="georgia" panose="02040502050405020303" pitchFamily="18" charset="0"/>
              </a:rPr>
              <a:t>the team’s performance, the weather, whether a bobblehead is handed out, etc.</a:t>
            </a:r>
            <a:r>
              <a:rPr lang="en-US" dirty="0">
                <a:solidFill>
                  <a:srgbClr val="000000"/>
                </a:solidFill>
                <a:latin typeface="georgia" panose="02040502050405020303" pitchFamily="18" charset="0"/>
              </a:rPr>
              <a:t> But this drop from last year’s full season average of 31,230, Burns said, was predictable for two additional reasons. Last July, the Nats hosted the </a:t>
            </a:r>
            <a:r>
              <a:rPr lang="en-US" b="1" dirty="0">
                <a:solidFill>
                  <a:srgbClr val="000000"/>
                </a:solidFill>
                <a:latin typeface="georgia" panose="02040502050405020303" pitchFamily="18" charset="0"/>
              </a:rPr>
              <a:t>All-Star Game</a:t>
            </a:r>
            <a:r>
              <a:rPr lang="en-US" dirty="0">
                <a:solidFill>
                  <a:srgbClr val="000000"/>
                </a:solidFill>
                <a:latin typeface="georgia" panose="02040502050405020303" pitchFamily="18" charset="0"/>
              </a:rPr>
              <a:t>, an event that usually leads to an increase in overall attendance, both because of ticket-buying incentives teams offer and general enthusiasm around the game. Plus, 2018 was, as Burns said, “a season of very high expectations that weren’t necessarily met,” which is something of an understatement.</a:t>
            </a:r>
            <a:endParaRPr lang="en-US" dirty="0"/>
          </a:p>
        </p:txBody>
      </p:sp>
    </p:spTree>
    <p:extLst>
      <p:ext uri="{BB962C8B-B14F-4D97-AF65-F5344CB8AC3E}">
        <p14:creationId xmlns:p14="http://schemas.microsoft.com/office/powerpoint/2010/main" val="38373562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D8AD71-992D-4A49-9CAD-E7F478E355B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776128" y="643529"/>
            <a:ext cx="4139268" cy="2556871"/>
          </a:xfrm>
          <a:prstGeom prst="rect">
            <a:avLst/>
          </a:prstGeom>
        </p:spPr>
      </p:pic>
      <p:pic>
        <p:nvPicPr>
          <p:cNvPr id="5" name="Picture 4">
            <a:extLst>
              <a:ext uri="{FF2B5EF4-FFF2-40B4-BE49-F238E27FC236}">
                <a16:creationId xmlns:a16="http://schemas.microsoft.com/office/drawing/2014/main" id="{EB37A223-CC0D-455E-A76D-9598CAB6AA6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914400" y="3708506"/>
            <a:ext cx="7315200" cy="2945645"/>
          </a:xfrm>
          <a:prstGeom prst="rect">
            <a:avLst/>
          </a:prstGeom>
        </p:spPr>
      </p:pic>
      <p:pic>
        <p:nvPicPr>
          <p:cNvPr id="6" name="Picture 5">
            <a:extLst>
              <a:ext uri="{FF2B5EF4-FFF2-40B4-BE49-F238E27FC236}">
                <a16:creationId xmlns:a16="http://schemas.microsoft.com/office/drawing/2014/main" id="{0B890BEA-2D1B-429C-B3C0-305F2FA81222}"/>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25546" y="646397"/>
            <a:ext cx="4572130" cy="2452599"/>
          </a:xfrm>
          <a:prstGeom prst="rect">
            <a:avLst/>
          </a:prstGeom>
        </p:spPr>
      </p:pic>
      <p:cxnSp>
        <p:nvCxnSpPr>
          <p:cNvPr id="3" name="Straight Connector 2">
            <a:extLst>
              <a:ext uri="{FF2B5EF4-FFF2-40B4-BE49-F238E27FC236}">
                <a16:creationId xmlns:a16="http://schemas.microsoft.com/office/drawing/2014/main" id="{371DE8CB-96CC-45EF-8404-D332BA79E707}"/>
              </a:ext>
            </a:extLst>
          </p:cNvPr>
          <p:cNvCxnSpPr/>
          <p:nvPr/>
        </p:nvCxnSpPr>
        <p:spPr>
          <a:xfrm>
            <a:off x="125546" y="3575787"/>
            <a:ext cx="86760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2E58A1C-0A2E-424F-9082-2426F0077963}"/>
              </a:ext>
            </a:extLst>
          </p:cNvPr>
          <p:cNvCxnSpPr/>
          <p:nvPr/>
        </p:nvCxnSpPr>
        <p:spPr>
          <a:xfrm>
            <a:off x="4693444" y="942412"/>
            <a:ext cx="0" cy="263337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48897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70F10A-EC34-44F2-9722-6008A1ED27D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2868" y="467896"/>
            <a:ext cx="5545931" cy="1741904"/>
          </a:xfrm>
          <a:prstGeom prst="rect">
            <a:avLst/>
          </a:prstGeom>
        </p:spPr>
      </p:pic>
      <p:sp>
        <p:nvSpPr>
          <p:cNvPr id="6" name="TextBox 5">
            <a:extLst>
              <a:ext uri="{FF2B5EF4-FFF2-40B4-BE49-F238E27FC236}">
                <a16:creationId xmlns:a16="http://schemas.microsoft.com/office/drawing/2014/main" id="{F646DFEA-1C49-422E-B401-DE3660E7E181}"/>
              </a:ext>
            </a:extLst>
          </p:cNvPr>
          <p:cNvSpPr txBox="1"/>
          <p:nvPr/>
        </p:nvSpPr>
        <p:spPr>
          <a:xfrm>
            <a:off x="228600" y="0"/>
            <a:ext cx="4672946" cy="369332"/>
          </a:xfrm>
          <a:prstGeom prst="rect">
            <a:avLst/>
          </a:prstGeom>
          <a:noFill/>
        </p:spPr>
        <p:txBody>
          <a:bodyPr wrap="none" rtlCol="0">
            <a:spAutoFit/>
          </a:bodyPr>
          <a:lstStyle/>
          <a:p>
            <a:r>
              <a:rPr lang="en-US" b="1" dirty="0">
                <a:solidFill>
                  <a:schemeClr val="bg1"/>
                </a:solidFill>
              </a:rPr>
              <a:t>NBA ATTENDANCE – PAST 15 SEASONS</a:t>
            </a:r>
          </a:p>
        </p:txBody>
      </p:sp>
      <p:pic>
        <p:nvPicPr>
          <p:cNvPr id="5" name="Picture 4">
            <a:extLst>
              <a:ext uri="{FF2B5EF4-FFF2-40B4-BE49-F238E27FC236}">
                <a16:creationId xmlns:a16="http://schemas.microsoft.com/office/drawing/2014/main" id="{3D5D8020-63AE-46AF-837F-6CA0368C99E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09700" y="2286000"/>
            <a:ext cx="6324600" cy="4135316"/>
          </a:xfrm>
          <a:prstGeom prst="rect">
            <a:avLst/>
          </a:prstGeom>
          <a:ln w="19050">
            <a:solidFill>
              <a:srgbClr val="002060"/>
            </a:solidFill>
          </a:ln>
        </p:spPr>
      </p:pic>
    </p:spTree>
    <p:extLst>
      <p:ext uri="{BB962C8B-B14F-4D97-AF65-F5344CB8AC3E}">
        <p14:creationId xmlns:p14="http://schemas.microsoft.com/office/powerpoint/2010/main" val="22095356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3D1D0C-0EDD-4ADC-BACD-640893887A4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315200" y="445477"/>
            <a:ext cx="1752600" cy="6336323"/>
          </a:xfrm>
          <a:prstGeom prst="rect">
            <a:avLst/>
          </a:prstGeom>
          <a:ln w="15875">
            <a:solidFill>
              <a:srgbClr val="002060"/>
            </a:solidFill>
          </a:ln>
        </p:spPr>
      </p:pic>
      <p:pic>
        <p:nvPicPr>
          <p:cNvPr id="5" name="Picture 4">
            <a:extLst>
              <a:ext uri="{FF2B5EF4-FFF2-40B4-BE49-F238E27FC236}">
                <a16:creationId xmlns:a16="http://schemas.microsoft.com/office/drawing/2014/main" id="{3A8E38DD-ED97-4179-9B1C-87614DCCD93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970964" y="443872"/>
            <a:ext cx="3247742" cy="2146927"/>
          </a:xfrm>
          <a:prstGeom prst="rect">
            <a:avLst/>
          </a:prstGeom>
        </p:spPr>
      </p:pic>
      <p:pic>
        <p:nvPicPr>
          <p:cNvPr id="6" name="Picture 5">
            <a:extLst>
              <a:ext uri="{FF2B5EF4-FFF2-40B4-BE49-F238E27FC236}">
                <a16:creationId xmlns:a16="http://schemas.microsoft.com/office/drawing/2014/main" id="{AE151701-29E0-4D66-8C94-6B4C7E9399B6}"/>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52400" y="533400"/>
            <a:ext cx="3433884" cy="1113692"/>
          </a:xfrm>
          <a:prstGeom prst="rect">
            <a:avLst/>
          </a:prstGeom>
        </p:spPr>
      </p:pic>
      <p:sp>
        <p:nvSpPr>
          <p:cNvPr id="7" name="TextBox 6">
            <a:extLst>
              <a:ext uri="{FF2B5EF4-FFF2-40B4-BE49-F238E27FC236}">
                <a16:creationId xmlns:a16="http://schemas.microsoft.com/office/drawing/2014/main" id="{DE9F5C1B-1347-4617-ACFF-5A1F5849840B}"/>
              </a:ext>
            </a:extLst>
          </p:cNvPr>
          <p:cNvSpPr txBox="1"/>
          <p:nvPr/>
        </p:nvSpPr>
        <p:spPr>
          <a:xfrm>
            <a:off x="304800" y="2819400"/>
            <a:ext cx="6476999" cy="3293209"/>
          </a:xfrm>
          <a:prstGeom prst="rect">
            <a:avLst/>
          </a:prstGeom>
          <a:noFill/>
        </p:spPr>
        <p:txBody>
          <a:bodyPr wrap="square" rtlCol="0">
            <a:spAutoFit/>
          </a:bodyPr>
          <a:lstStyle/>
          <a:p>
            <a:r>
              <a:rPr lang="en-US" sz="1600" dirty="0"/>
              <a:t>Historically bad weather: </a:t>
            </a:r>
          </a:p>
          <a:p>
            <a:r>
              <a:rPr lang="en-US" sz="1600" dirty="0"/>
              <a:t>* Record 28 ppds. April</a:t>
            </a:r>
          </a:p>
          <a:p>
            <a:r>
              <a:rPr lang="en-US" sz="1600" dirty="0"/>
              <a:t>* 54 ppds. for the season – most since 1989</a:t>
            </a:r>
          </a:p>
          <a:p>
            <a:endParaRPr lang="en-US" sz="1600" dirty="0"/>
          </a:p>
          <a:p>
            <a:r>
              <a:rPr lang="en-US" sz="1600" dirty="0"/>
              <a:t>On-field performance:</a:t>
            </a:r>
          </a:p>
          <a:p>
            <a:r>
              <a:rPr lang="en-US" sz="1600" dirty="0"/>
              <a:t>* For the first time in the league’s history, eight teams finished with 95 losses or more, and three of them (Orioles, White Sox and Royals) lost more than 100.</a:t>
            </a:r>
          </a:p>
          <a:p>
            <a:r>
              <a:rPr lang="en-US" sz="1600" dirty="0"/>
              <a:t>* For the first time in the league’s history, there were more strikeouts (41,207) than hits (41,019). This marked the 11th straight season that strikeouts increased from the season prior, and the league batting average was .248, the lowest since 1972.</a:t>
            </a:r>
          </a:p>
          <a:p>
            <a:r>
              <a:rPr lang="en-US" sz="1600" dirty="0"/>
              <a:t>* HRs down 9% from 2017 – 5,585 vs. 6,105</a:t>
            </a:r>
          </a:p>
        </p:txBody>
      </p:sp>
      <p:sp>
        <p:nvSpPr>
          <p:cNvPr id="9" name="TextBox 8">
            <a:extLst>
              <a:ext uri="{FF2B5EF4-FFF2-40B4-BE49-F238E27FC236}">
                <a16:creationId xmlns:a16="http://schemas.microsoft.com/office/drawing/2014/main" id="{469A6D59-F05F-42D2-9F3F-FECDBDC8B8F5}"/>
              </a:ext>
            </a:extLst>
          </p:cNvPr>
          <p:cNvSpPr txBox="1"/>
          <p:nvPr/>
        </p:nvSpPr>
        <p:spPr>
          <a:xfrm>
            <a:off x="82617" y="6568596"/>
            <a:ext cx="1999265" cy="261610"/>
          </a:xfrm>
          <a:prstGeom prst="rect">
            <a:avLst/>
          </a:prstGeom>
          <a:noFill/>
        </p:spPr>
        <p:txBody>
          <a:bodyPr wrap="none" rtlCol="0">
            <a:spAutoFit/>
          </a:bodyPr>
          <a:lstStyle/>
          <a:p>
            <a:r>
              <a:rPr lang="en-US" sz="1100" i="1" dirty="0"/>
              <a:t>Source: Forbes.com, 10.3.18</a:t>
            </a:r>
          </a:p>
        </p:txBody>
      </p:sp>
      <p:sp>
        <p:nvSpPr>
          <p:cNvPr id="8" name="TextBox 7">
            <a:extLst>
              <a:ext uri="{FF2B5EF4-FFF2-40B4-BE49-F238E27FC236}">
                <a16:creationId xmlns:a16="http://schemas.microsoft.com/office/drawing/2014/main" id="{0DA59B59-3D58-4584-A2C3-C70816A9F868}"/>
              </a:ext>
            </a:extLst>
          </p:cNvPr>
          <p:cNvSpPr txBox="1"/>
          <p:nvPr/>
        </p:nvSpPr>
        <p:spPr>
          <a:xfrm>
            <a:off x="228600" y="0"/>
            <a:ext cx="3031536" cy="369332"/>
          </a:xfrm>
          <a:prstGeom prst="rect">
            <a:avLst/>
          </a:prstGeom>
          <a:noFill/>
        </p:spPr>
        <p:txBody>
          <a:bodyPr wrap="none" rtlCol="0">
            <a:spAutoFit/>
          </a:bodyPr>
          <a:lstStyle/>
          <a:p>
            <a:r>
              <a:rPr lang="en-US" b="1" dirty="0">
                <a:solidFill>
                  <a:schemeClr val="bg1"/>
                </a:solidFill>
              </a:rPr>
              <a:t>MLB ATTENDANCE - 2018</a:t>
            </a:r>
          </a:p>
        </p:txBody>
      </p:sp>
    </p:spTree>
    <p:extLst>
      <p:ext uri="{BB962C8B-B14F-4D97-AF65-F5344CB8AC3E}">
        <p14:creationId xmlns:p14="http://schemas.microsoft.com/office/powerpoint/2010/main" val="12033192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0289B7-6FE4-4F0F-A1D1-D360408631F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1492" y="624234"/>
            <a:ext cx="4866980" cy="1077516"/>
          </a:xfrm>
          <a:prstGeom prst="rect">
            <a:avLst/>
          </a:prstGeom>
        </p:spPr>
      </p:pic>
      <p:pic>
        <p:nvPicPr>
          <p:cNvPr id="2050" name="Picture 2" descr="Image result for home runs by year">
            <a:extLst>
              <a:ext uri="{FF2B5EF4-FFF2-40B4-BE49-F238E27FC236}">
                <a16:creationId xmlns:a16="http://schemas.microsoft.com/office/drawing/2014/main" id="{6132B940-F292-4989-8C44-A4BB60DC29F3}"/>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344611" y="618372"/>
            <a:ext cx="3615932" cy="203396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home runs by year 2019">
            <a:extLst>
              <a:ext uri="{FF2B5EF4-FFF2-40B4-BE49-F238E27FC236}">
                <a16:creationId xmlns:a16="http://schemas.microsoft.com/office/drawing/2014/main" id="{23A221AC-0C5E-4E78-A845-2AF9920096F3}"/>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111096" y="2895600"/>
            <a:ext cx="3849447" cy="229627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DD568A7-461C-4E6D-A4EC-034BD826B01F}"/>
              </a:ext>
            </a:extLst>
          </p:cNvPr>
          <p:cNvSpPr/>
          <p:nvPr/>
        </p:nvSpPr>
        <p:spPr>
          <a:xfrm>
            <a:off x="183457" y="1672050"/>
            <a:ext cx="4735015" cy="5016758"/>
          </a:xfrm>
          <a:prstGeom prst="rect">
            <a:avLst/>
          </a:prstGeom>
        </p:spPr>
        <p:txBody>
          <a:bodyPr wrap="square">
            <a:spAutoFit/>
          </a:bodyPr>
          <a:lstStyle/>
          <a:p>
            <a:r>
              <a:rPr lang="en-US" sz="1600" dirty="0">
                <a:solidFill>
                  <a:srgbClr val="000000"/>
                </a:solidFill>
                <a:latin typeface="proxima-nova-alt"/>
              </a:rPr>
              <a:t>The average time of a nine-inning MLB game has "once again reached </a:t>
            </a:r>
            <a:r>
              <a:rPr lang="en-US" sz="1600" b="1" dirty="0">
                <a:solidFill>
                  <a:srgbClr val="000000"/>
                </a:solidFill>
                <a:latin typeface="proxima-nova-alt"/>
              </a:rPr>
              <a:t>3 hours and 5 minutes</a:t>
            </a:r>
            <a:r>
              <a:rPr lang="en-US" sz="1600" dirty="0">
                <a:solidFill>
                  <a:srgbClr val="000000"/>
                </a:solidFill>
                <a:latin typeface="proxima-nova-alt"/>
              </a:rPr>
              <a:t>, equaling the mark" set in '17, according to Gabe this season, </a:t>
            </a:r>
            <a:r>
              <a:rPr lang="en-US" sz="1600" b="1" dirty="0">
                <a:solidFill>
                  <a:srgbClr val="000000"/>
                </a:solidFill>
                <a:latin typeface="proxima-nova-alt"/>
              </a:rPr>
              <a:t>mound visits were "reduced to five</a:t>
            </a:r>
            <a:r>
              <a:rPr lang="en-US" sz="1600" dirty="0">
                <a:solidFill>
                  <a:srgbClr val="000000"/>
                </a:solidFill>
                <a:latin typeface="proxima-nova-alt"/>
              </a:rPr>
              <a:t>, and innings breaks in most games to two minutes, with Commissioner Rob Manfred set to unilaterally impose a </a:t>
            </a:r>
            <a:r>
              <a:rPr lang="en-US" sz="1600" b="1" dirty="0">
                <a:solidFill>
                  <a:srgbClr val="000000"/>
                </a:solidFill>
                <a:latin typeface="proxima-nova-alt"/>
              </a:rPr>
              <a:t>three-batter minimum on relievers</a:t>
            </a:r>
            <a:r>
              <a:rPr lang="en-US" sz="1600" dirty="0">
                <a:solidFill>
                  <a:srgbClr val="000000"/>
                </a:solidFill>
                <a:latin typeface="proxima-nova-alt"/>
              </a:rPr>
              <a:t>" in '20. Lacques of USA TODAY. That comes just one season after the average duration of a game "ticked back down to three hours." Before Hitters this season are "seeing an average" of </a:t>
            </a:r>
            <a:r>
              <a:rPr lang="en-US" sz="1600" b="1" dirty="0">
                <a:solidFill>
                  <a:srgbClr val="000000"/>
                </a:solidFill>
                <a:latin typeface="proxima-nova-alt"/>
              </a:rPr>
              <a:t>3.92 pitches per plate appearance, the "highest mark in the 21 seasons </a:t>
            </a:r>
            <a:r>
              <a:rPr lang="en-US" sz="1600" dirty="0">
                <a:solidFill>
                  <a:srgbClr val="000000"/>
                </a:solidFill>
                <a:latin typeface="proxima-nova-alt"/>
              </a:rPr>
              <a:t>the stat has been tracked." There has also been a "</a:t>
            </a:r>
            <a:r>
              <a:rPr lang="en-US" sz="1600" b="1" dirty="0">
                <a:solidFill>
                  <a:srgbClr val="000000"/>
                </a:solidFill>
                <a:latin typeface="proxima-nova-alt"/>
              </a:rPr>
              <a:t>record number of strikeouts -- 8.73 per team per game, shattering last year's mark of 8.48</a:t>
            </a:r>
            <a:r>
              <a:rPr lang="en-US" sz="1600" dirty="0">
                <a:solidFill>
                  <a:srgbClr val="000000"/>
                </a:solidFill>
                <a:latin typeface="proxima-nova-alt"/>
              </a:rPr>
              <a:t>." That equals a "lot of time on the game clock before a ball's even put in play." While there is a "perception that the three-batter minimum will greatly reduce game times thanks to fewer mid-inning pitching changes, teams are using fewer pitchers per game this year (4.27) than last (4.36)."</a:t>
            </a:r>
            <a:endParaRPr lang="en-US" sz="1600" dirty="0"/>
          </a:p>
        </p:txBody>
      </p:sp>
      <p:sp>
        <p:nvSpPr>
          <p:cNvPr id="4" name="TextBox 3">
            <a:extLst>
              <a:ext uri="{FF2B5EF4-FFF2-40B4-BE49-F238E27FC236}">
                <a16:creationId xmlns:a16="http://schemas.microsoft.com/office/drawing/2014/main" id="{066E3571-0FB8-43FA-8B88-782BDC3F5FEB}"/>
              </a:ext>
            </a:extLst>
          </p:cNvPr>
          <p:cNvSpPr txBox="1"/>
          <p:nvPr/>
        </p:nvSpPr>
        <p:spPr>
          <a:xfrm>
            <a:off x="5334000" y="5257800"/>
            <a:ext cx="3432350" cy="1477328"/>
          </a:xfrm>
          <a:prstGeom prst="rect">
            <a:avLst/>
          </a:prstGeom>
          <a:solidFill>
            <a:schemeClr val="tx1">
              <a:lumMod val="10000"/>
              <a:lumOff val="90000"/>
            </a:schemeClr>
          </a:solidFill>
          <a:ln>
            <a:solidFill>
              <a:srgbClr val="002060"/>
            </a:solidFill>
          </a:ln>
        </p:spPr>
        <p:txBody>
          <a:bodyPr wrap="none" rtlCol="0">
            <a:spAutoFit/>
          </a:bodyPr>
          <a:lstStyle/>
          <a:p>
            <a:r>
              <a:rPr lang="en-US" dirty="0"/>
              <a:t>2020 Rule Changes:</a:t>
            </a:r>
          </a:p>
          <a:p>
            <a:r>
              <a:rPr lang="en-US" dirty="0"/>
              <a:t>* Universal DH</a:t>
            </a:r>
          </a:p>
          <a:p>
            <a:r>
              <a:rPr lang="en-US" dirty="0"/>
              <a:t>* Runner on 2</a:t>
            </a:r>
            <a:r>
              <a:rPr lang="en-US" baseline="30000" dirty="0"/>
              <a:t>nd</a:t>
            </a:r>
            <a:r>
              <a:rPr lang="en-US" dirty="0"/>
              <a:t> in Extra Innings</a:t>
            </a:r>
          </a:p>
          <a:p>
            <a:r>
              <a:rPr lang="en-US" dirty="0"/>
              <a:t>* Relievers face min 3 batters</a:t>
            </a:r>
          </a:p>
          <a:p>
            <a:r>
              <a:rPr lang="en-US" dirty="0"/>
              <a:t>= Avg. game time: 3h11m</a:t>
            </a:r>
          </a:p>
        </p:txBody>
      </p:sp>
    </p:spTree>
    <p:extLst>
      <p:ext uri="{BB962C8B-B14F-4D97-AF65-F5344CB8AC3E}">
        <p14:creationId xmlns:p14="http://schemas.microsoft.com/office/powerpoint/2010/main" val="16345733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BCE8E-5B97-4EEB-B0D3-C7AE42D5BCD5}"/>
              </a:ext>
            </a:extLst>
          </p:cNvPr>
          <p:cNvSpPr>
            <a:spLocks noGrp="1"/>
          </p:cNvSpPr>
          <p:nvPr>
            <p:ph type="title"/>
          </p:nvPr>
        </p:nvSpPr>
        <p:spPr>
          <a:xfrm>
            <a:off x="457200" y="304800"/>
            <a:ext cx="8229600" cy="990600"/>
          </a:xfrm>
        </p:spPr>
        <p:txBody>
          <a:bodyPr>
            <a:normAutofit/>
          </a:bodyPr>
          <a:lstStyle/>
          <a:p>
            <a:r>
              <a:rPr lang="en-US" dirty="0"/>
              <a:t>Orioles Attendance – Average/Game</a:t>
            </a:r>
          </a:p>
        </p:txBody>
      </p:sp>
      <p:graphicFrame>
        <p:nvGraphicFramePr>
          <p:cNvPr id="4" name="Chart 3">
            <a:extLst>
              <a:ext uri="{FF2B5EF4-FFF2-40B4-BE49-F238E27FC236}">
                <a16:creationId xmlns:a16="http://schemas.microsoft.com/office/drawing/2014/main" id="{6A3A59AB-8667-4DA9-8660-AE0F70B0FBD3}"/>
              </a:ext>
            </a:extLst>
          </p:cNvPr>
          <p:cNvGraphicFramePr/>
          <p:nvPr>
            <p:extLst>
              <p:ext uri="{D42A27DB-BD31-4B8C-83A1-F6EECF244321}">
                <p14:modId xmlns:p14="http://schemas.microsoft.com/office/powerpoint/2010/main" val="1481399612"/>
              </p:ext>
            </p:extLst>
          </p:nvPr>
        </p:nvGraphicFramePr>
        <p:xfrm>
          <a:off x="0" y="1600200"/>
          <a:ext cx="9144000" cy="457200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E7942680-4EC3-484C-A6F1-8382849B38CC}"/>
              </a:ext>
            </a:extLst>
          </p:cNvPr>
          <p:cNvSpPr txBox="1"/>
          <p:nvPr/>
        </p:nvSpPr>
        <p:spPr>
          <a:xfrm>
            <a:off x="7543800" y="5102423"/>
            <a:ext cx="383438" cy="307777"/>
          </a:xfrm>
          <a:prstGeom prst="rect">
            <a:avLst/>
          </a:prstGeom>
          <a:noFill/>
        </p:spPr>
        <p:txBody>
          <a:bodyPr wrap="none" rtlCol="0">
            <a:spAutoFit/>
          </a:bodyPr>
          <a:lstStyle/>
          <a:p>
            <a:r>
              <a:rPr lang="en-US" sz="1400" b="1" dirty="0">
                <a:solidFill>
                  <a:schemeClr val="bg1"/>
                </a:solidFill>
              </a:rPr>
              <a:t>26</a:t>
            </a:r>
          </a:p>
        </p:txBody>
      </p:sp>
      <p:sp>
        <p:nvSpPr>
          <p:cNvPr id="6" name="TextBox 5">
            <a:extLst>
              <a:ext uri="{FF2B5EF4-FFF2-40B4-BE49-F238E27FC236}">
                <a16:creationId xmlns:a16="http://schemas.microsoft.com/office/drawing/2014/main" id="{D6F88966-944E-4C94-99B2-8D5FFF7339B4}"/>
              </a:ext>
            </a:extLst>
          </p:cNvPr>
          <p:cNvSpPr txBox="1"/>
          <p:nvPr/>
        </p:nvSpPr>
        <p:spPr>
          <a:xfrm>
            <a:off x="7084162" y="5102423"/>
            <a:ext cx="383438" cy="307777"/>
          </a:xfrm>
          <a:prstGeom prst="rect">
            <a:avLst/>
          </a:prstGeom>
          <a:noFill/>
        </p:spPr>
        <p:txBody>
          <a:bodyPr wrap="none" rtlCol="0">
            <a:spAutoFit/>
          </a:bodyPr>
          <a:lstStyle/>
          <a:p>
            <a:r>
              <a:rPr lang="en-US" sz="1400" b="1" dirty="0">
                <a:solidFill>
                  <a:schemeClr val="bg1"/>
                </a:solidFill>
              </a:rPr>
              <a:t>23</a:t>
            </a:r>
          </a:p>
        </p:txBody>
      </p:sp>
      <p:sp>
        <p:nvSpPr>
          <p:cNvPr id="7" name="TextBox 6">
            <a:extLst>
              <a:ext uri="{FF2B5EF4-FFF2-40B4-BE49-F238E27FC236}">
                <a16:creationId xmlns:a16="http://schemas.microsoft.com/office/drawing/2014/main" id="{A904B4BB-3623-4425-A09B-B039DCF5A7B7}"/>
              </a:ext>
            </a:extLst>
          </p:cNvPr>
          <p:cNvSpPr txBox="1"/>
          <p:nvPr/>
        </p:nvSpPr>
        <p:spPr>
          <a:xfrm>
            <a:off x="6548324" y="5105400"/>
            <a:ext cx="383438" cy="307777"/>
          </a:xfrm>
          <a:prstGeom prst="rect">
            <a:avLst/>
          </a:prstGeom>
          <a:noFill/>
        </p:spPr>
        <p:txBody>
          <a:bodyPr wrap="none" rtlCol="0">
            <a:spAutoFit/>
          </a:bodyPr>
          <a:lstStyle/>
          <a:p>
            <a:r>
              <a:rPr lang="en-US" sz="1400" b="1" dirty="0">
                <a:solidFill>
                  <a:schemeClr val="bg1"/>
                </a:solidFill>
              </a:rPr>
              <a:t>20</a:t>
            </a:r>
          </a:p>
        </p:txBody>
      </p:sp>
      <p:sp>
        <p:nvSpPr>
          <p:cNvPr id="8" name="TextBox 7">
            <a:extLst>
              <a:ext uri="{FF2B5EF4-FFF2-40B4-BE49-F238E27FC236}">
                <a16:creationId xmlns:a16="http://schemas.microsoft.com/office/drawing/2014/main" id="{CD971F33-AFEF-47D8-AEF1-8EEEEDAE3C81}"/>
              </a:ext>
            </a:extLst>
          </p:cNvPr>
          <p:cNvSpPr txBox="1"/>
          <p:nvPr/>
        </p:nvSpPr>
        <p:spPr>
          <a:xfrm>
            <a:off x="6014924" y="5102423"/>
            <a:ext cx="383438" cy="307777"/>
          </a:xfrm>
          <a:prstGeom prst="rect">
            <a:avLst/>
          </a:prstGeom>
          <a:noFill/>
        </p:spPr>
        <p:txBody>
          <a:bodyPr wrap="none" rtlCol="0">
            <a:spAutoFit/>
          </a:bodyPr>
          <a:lstStyle/>
          <a:p>
            <a:r>
              <a:rPr lang="en-US" sz="1400" b="1" dirty="0">
                <a:solidFill>
                  <a:schemeClr val="bg1"/>
                </a:solidFill>
              </a:rPr>
              <a:t>19</a:t>
            </a:r>
          </a:p>
        </p:txBody>
      </p:sp>
      <p:sp>
        <p:nvSpPr>
          <p:cNvPr id="9" name="TextBox 8">
            <a:extLst>
              <a:ext uri="{FF2B5EF4-FFF2-40B4-BE49-F238E27FC236}">
                <a16:creationId xmlns:a16="http://schemas.microsoft.com/office/drawing/2014/main" id="{756FB36D-AA8E-4C82-829B-83DD9DEE026B}"/>
              </a:ext>
            </a:extLst>
          </p:cNvPr>
          <p:cNvSpPr txBox="1"/>
          <p:nvPr/>
        </p:nvSpPr>
        <p:spPr>
          <a:xfrm>
            <a:off x="5486400" y="5105400"/>
            <a:ext cx="383438" cy="307777"/>
          </a:xfrm>
          <a:prstGeom prst="rect">
            <a:avLst/>
          </a:prstGeom>
          <a:noFill/>
        </p:spPr>
        <p:txBody>
          <a:bodyPr wrap="none" rtlCol="0">
            <a:spAutoFit/>
          </a:bodyPr>
          <a:lstStyle/>
          <a:p>
            <a:r>
              <a:rPr lang="en-US" sz="1400" b="1" dirty="0">
                <a:solidFill>
                  <a:schemeClr val="bg1"/>
                </a:solidFill>
              </a:rPr>
              <a:t>13</a:t>
            </a:r>
          </a:p>
        </p:txBody>
      </p:sp>
      <p:sp>
        <p:nvSpPr>
          <p:cNvPr id="10" name="TextBox 9">
            <a:extLst>
              <a:ext uri="{FF2B5EF4-FFF2-40B4-BE49-F238E27FC236}">
                <a16:creationId xmlns:a16="http://schemas.microsoft.com/office/drawing/2014/main" id="{1B9927B6-D0B9-4C00-AB2D-965C743F2909}"/>
              </a:ext>
            </a:extLst>
          </p:cNvPr>
          <p:cNvSpPr txBox="1"/>
          <p:nvPr/>
        </p:nvSpPr>
        <p:spPr>
          <a:xfrm>
            <a:off x="5029200" y="5102423"/>
            <a:ext cx="383438" cy="307777"/>
          </a:xfrm>
          <a:prstGeom prst="rect">
            <a:avLst/>
          </a:prstGeom>
          <a:noFill/>
        </p:spPr>
        <p:txBody>
          <a:bodyPr wrap="none" rtlCol="0">
            <a:spAutoFit/>
          </a:bodyPr>
          <a:lstStyle/>
          <a:p>
            <a:r>
              <a:rPr lang="en-US" sz="1400" b="1" dirty="0">
                <a:solidFill>
                  <a:schemeClr val="bg1"/>
                </a:solidFill>
              </a:rPr>
              <a:t>18</a:t>
            </a:r>
          </a:p>
        </p:txBody>
      </p:sp>
      <p:sp>
        <p:nvSpPr>
          <p:cNvPr id="11" name="TextBox 10">
            <a:extLst>
              <a:ext uri="{FF2B5EF4-FFF2-40B4-BE49-F238E27FC236}">
                <a16:creationId xmlns:a16="http://schemas.microsoft.com/office/drawing/2014/main" id="{89B370C0-1EC9-4412-8A41-EEEBDAA53D60}"/>
              </a:ext>
            </a:extLst>
          </p:cNvPr>
          <p:cNvSpPr txBox="1"/>
          <p:nvPr/>
        </p:nvSpPr>
        <p:spPr>
          <a:xfrm>
            <a:off x="4495800" y="5105400"/>
            <a:ext cx="383438" cy="307777"/>
          </a:xfrm>
          <a:prstGeom prst="rect">
            <a:avLst/>
          </a:prstGeom>
          <a:noFill/>
        </p:spPr>
        <p:txBody>
          <a:bodyPr wrap="none" rtlCol="0">
            <a:spAutoFit/>
          </a:bodyPr>
          <a:lstStyle/>
          <a:p>
            <a:r>
              <a:rPr lang="en-US" sz="1400" b="1" dirty="0">
                <a:solidFill>
                  <a:schemeClr val="bg1"/>
                </a:solidFill>
              </a:rPr>
              <a:t>20</a:t>
            </a:r>
          </a:p>
        </p:txBody>
      </p:sp>
      <p:sp>
        <p:nvSpPr>
          <p:cNvPr id="12" name="TextBox 11">
            <a:extLst>
              <a:ext uri="{FF2B5EF4-FFF2-40B4-BE49-F238E27FC236}">
                <a16:creationId xmlns:a16="http://schemas.microsoft.com/office/drawing/2014/main" id="{AB9948A9-6704-4E01-AF22-830B74C1D8E7}"/>
              </a:ext>
            </a:extLst>
          </p:cNvPr>
          <p:cNvSpPr txBox="1"/>
          <p:nvPr/>
        </p:nvSpPr>
        <p:spPr>
          <a:xfrm>
            <a:off x="4036162" y="5105400"/>
            <a:ext cx="383438" cy="307777"/>
          </a:xfrm>
          <a:prstGeom prst="rect">
            <a:avLst/>
          </a:prstGeom>
          <a:noFill/>
        </p:spPr>
        <p:txBody>
          <a:bodyPr wrap="none" rtlCol="0">
            <a:spAutoFit/>
          </a:bodyPr>
          <a:lstStyle/>
          <a:p>
            <a:r>
              <a:rPr lang="en-US" sz="1400" b="1" dirty="0">
                <a:solidFill>
                  <a:schemeClr val="bg1"/>
                </a:solidFill>
              </a:rPr>
              <a:t>26</a:t>
            </a:r>
          </a:p>
        </p:txBody>
      </p:sp>
      <p:sp>
        <p:nvSpPr>
          <p:cNvPr id="13" name="TextBox 12">
            <a:extLst>
              <a:ext uri="{FF2B5EF4-FFF2-40B4-BE49-F238E27FC236}">
                <a16:creationId xmlns:a16="http://schemas.microsoft.com/office/drawing/2014/main" id="{2DC445D5-F29A-4169-B827-9D2BC57922A2}"/>
              </a:ext>
            </a:extLst>
          </p:cNvPr>
          <p:cNvSpPr txBox="1"/>
          <p:nvPr/>
        </p:nvSpPr>
        <p:spPr>
          <a:xfrm>
            <a:off x="3505200" y="5105400"/>
            <a:ext cx="383438" cy="307777"/>
          </a:xfrm>
          <a:prstGeom prst="rect">
            <a:avLst/>
          </a:prstGeom>
          <a:noFill/>
        </p:spPr>
        <p:txBody>
          <a:bodyPr wrap="none" rtlCol="0">
            <a:spAutoFit/>
          </a:bodyPr>
          <a:lstStyle/>
          <a:p>
            <a:r>
              <a:rPr lang="en-US" sz="1400" b="1" dirty="0">
                <a:solidFill>
                  <a:schemeClr val="bg1"/>
                </a:solidFill>
              </a:rPr>
              <a:t>24</a:t>
            </a:r>
          </a:p>
        </p:txBody>
      </p:sp>
      <p:sp>
        <p:nvSpPr>
          <p:cNvPr id="14" name="TextBox 13">
            <a:extLst>
              <a:ext uri="{FF2B5EF4-FFF2-40B4-BE49-F238E27FC236}">
                <a16:creationId xmlns:a16="http://schemas.microsoft.com/office/drawing/2014/main" id="{B7578410-9E22-4DE0-95C3-B104EA89A71D}"/>
              </a:ext>
            </a:extLst>
          </p:cNvPr>
          <p:cNvSpPr txBox="1"/>
          <p:nvPr/>
        </p:nvSpPr>
        <p:spPr>
          <a:xfrm>
            <a:off x="2971800" y="5105400"/>
            <a:ext cx="383438" cy="307777"/>
          </a:xfrm>
          <a:prstGeom prst="rect">
            <a:avLst/>
          </a:prstGeom>
          <a:noFill/>
        </p:spPr>
        <p:txBody>
          <a:bodyPr wrap="square" rtlCol="0">
            <a:spAutoFit/>
          </a:bodyPr>
          <a:lstStyle/>
          <a:p>
            <a:r>
              <a:rPr lang="en-US" sz="1400" b="1" dirty="0">
                <a:solidFill>
                  <a:schemeClr val="bg1"/>
                </a:solidFill>
              </a:rPr>
              <a:t>21</a:t>
            </a:r>
          </a:p>
        </p:txBody>
      </p:sp>
      <p:sp>
        <p:nvSpPr>
          <p:cNvPr id="15" name="TextBox 14">
            <a:extLst>
              <a:ext uri="{FF2B5EF4-FFF2-40B4-BE49-F238E27FC236}">
                <a16:creationId xmlns:a16="http://schemas.microsoft.com/office/drawing/2014/main" id="{BB8BD50E-9F28-4FE6-B2F2-2F7393510AF3}"/>
              </a:ext>
            </a:extLst>
          </p:cNvPr>
          <p:cNvSpPr txBox="1"/>
          <p:nvPr/>
        </p:nvSpPr>
        <p:spPr>
          <a:xfrm>
            <a:off x="2438400" y="5105400"/>
            <a:ext cx="383438" cy="307777"/>
          </a:xfrm>
          <a:prstGeom prst="rect">
            <a:avLst/>
          </a:prstGeom>
          <a:noFill/>
        </p:spPr>
        <p:txBody>
          <a:bodyPr wrap="none" rtlCol="0">
            <a:spAutoFit/>
          </a:bodyPr>
          <a:lstStyle/>
          <a:p>
            <a:r>
              <a:rPr lang="en-US" sz="1400" b="1" dirty="0">
                <a:solidFill>
                  <a:schemeClr val="bg1"/>
                </a:solidFill>
              </a:rPr>
              <a:t>24</a:t>
            </a:r>
          </a:p>
        </p:txBody>
      </p:sp>
      <p:sp>
        <p:nvSpPr>
          <p:cNvPr id="17" name="TextBox 16">
            <a:extLst>
              <a:ext uri="{FF2B5EF4-FFF2-40B4-BE49-F238E27FC236}">
                <a16:creationId xmlns:a16="http://schemas.microsoft.com/office/drawing/2014/main" id="{9FA11313-3B25-4AD9-95E6-B88C178E0C79}"/>
              </a:ext>
            </a:extLst>
          </p:cNvPr>
          <p:cNvSpPr txBox="1"/>
          <p:nvPr/>
        </p:nvSpPr>
        <p:spPr>
          <a:xfrm>
            <a:off x="1976324" y="5105400"/>
            <a:ext cx="383438" cy="307777"/>
          </a:xfrm>
          <a:prstGeom prst="rect">
            <a:avLst/>
          </a:prstGeom>
          <a:noFill/>
        </p:spPr>
        <p:txBody>
          <a:bodyPr wrap="none" rtlCol="0">
            <a:spAutoFit/>
          </a:bodyPr>
          <a:lstStyle/>
          <a:p>
            <a:r>
              <a:rPr lang="en-US" sz="1400" b="1" dirty="0">
                <a:solidFill>
                  <a:schemeClr val="bg1"/>
                </a:solidFill>
              </a:rPr>
              <a:t>23</a:t>
            </a:r>
          </a:p>
        </p:txBody>
      </p:sp>
      <p:sp>
        <p:nvSpPr>
          <p:cNvPr id="18" name="TextBox 17">
            <a:extLst>
              <a:ext uri="{FF2B5EF4-FFF2-40B4-BE49-F238E27FC236}">
                <a16:creationId xmlns:a16="http://schemas.microsoft.com/office/drawing/2014/main" id="{398FC654-1A8D-4882-AC5F-279AC22CCFF7}"/>
              </a:ext>
            </a:extLst>
          </p:cNvPr>
          <p:cNvSpPr txBox="1"/>
          <p:nvPr/>
        </p:nvSpPr>
        <p:spPr>
          <a:xfrm>
            <a:off x="1435488" y="5102423"/>
            <a:ext cx="383438" cy="307777"/>
          </a:xfrm>
          <a:prstGeom prst="rect">
            <a:avLst/>
          </a:prstGeom>
          <a:noFill/>
        </p:spPr>
        <p:txBody>
          <a:bodyPr wrap="none" rtlCol="0">
            <a:spAutoFit/>
          </a:bodyPr>
          <a:lstStyle/>
          <a:p>
            <a:r>
              <a:rPr lang="en-US" sz="1400" b="1" dirty="0">
                <a:solidFill>
                  <a:schemeClr val="bg1"/>
                </a:solidFill>
              </a:rPr>
              <a:t>20</a:t>
            </a:r>
          </a:p>
        </p:txBody>
      </p:sp>
      <p:sp>
        <p:nvSpPr>
          <p:cNvPr id="19" name="TextBox 18">
            <a:extLst>
              <a:ext uri="{FF2B5EF4-FFF2-40B4-BE49-F238E27FC236}">
                <a16:creationId xmlns:a16="http://schemas.microsoft.com/office/drawing/2014/main" id="{ABDA861B-E428-480D-ABD4-CB057882DA42}"/>
              </a:ext>
            </a:extLst>
          </p:cNvPr>
          <p:cNvSpPr txBox="1"/>
          <p:nvPr/>
        </p:nvSpPr>
        <p:spPr>
          <a:xfrm>
            <a:off x="909524" y="5105400"/>
            <a:ext cx="383438" cy="307777"/>
          </a:xfrm>
          <a:prstGeom prst="rect">
            <a:avLst/>
          </a:prstGeom>
          <a:noFill/>
        </p:spPr>
        <p:txBody>
          <a:bodyPr wrap="none" rtlCol="0">
            <a:spAutoFit/>
          </a:bodyPr>
          <a:lstStyle/>
          <a:p>
            <a:r>
              <a:rPr lang="en-US" sz="1400" b="1" dirty="0">
                <a:solidFill>
                  <a:schemeClr val="bg1"/>
                </a:solidFill>
              </a:rPr>
              <a:t>14</a:t>
            </a:r>
          </a:p>
        </p:txBody>
      </p:sp>
      <p:sp>
        <p:nvSpPr>
          <p:cNvPr id="20" name="TextBox 19">
            <a:extLst>
              <a:ext uri="{FF2B5EF4-FFF2-40B4-BE49-F238E27FC236}">
                <a16:creationId xmlns:a16="http://schemas.microsoft.com/office/drawing/2014/main" id="{14171521-1603-4967-AAE4-CB4CC06D3159}"/>
              </a:ext>
            </a:extLst>
          </p:cNvPr>
          <p:cNvSpPr txBox="1"/>
          <p:nvPr/>
        </p:nvSpPr>
        <p:spPr>
          <a:xfrm>
            <a:off x="8042757" y="5102423"/>
            <a:ext cx="383438" cy="307777"/>
          </a:xfrm>
          <a:prstGeom prst="rect">
            <a:avLst/>
          </a:prstGeom>
          <a:noFill/>
        </p:spPr>
        <p:txBody>
          <a:bodyPr wrap="none" rtlCol="0">
            <a:spAutoFit/>
          </a:bodyPr>
          <a:lstStyle/>
          <a:p>
            <a:r>
              <a:rPr lang="en-US" sz="1400" b="1" dirty="0">
                <a:solidFill>
                  <a:schemeClr val="bg1"/>
                </a:solidFill>
              </a:rPr>
              <a:t>28</a:t>
            </a:r>
          </a:p>
        </p:txBody>
      </p:sp>
      <p:sp>
        <p:nvSpPr>
          <p:cNvPr id="21" name="TextBox 20">
            <a:extLst>
              <a:ext uri="{FF2B5EF4-FFF2-40B4-BE49-F238E27FC236}">
                <a16:creationId xmlns:a16="http://schemas.microsoft.com/office/drawing/2014/main" id="{4E825198-A63C-4552-9D0B-A9D9BCEEE1EE}"/>
              </a:ext>
            </a:extLst>
          </p:cNvPr>
          <p:cNvSpPr txBox="1"/>
          <p:nvPr/>
        </p:nvSpPr>
        <p:spPr>
          <a:xfrm>
            <a:off x="8495081" y="6096000"/>
            <a:ext cx="383438" cy="307777"/>
          </a:xfrm>
          <a:prstGeom prst="rect">
            <a:avLst/>
          </a:prstGeom>
          <a:noFill/>
        </p:spPr>
        <p:txBody>
          <a:bodyPr wrap="none" rtlCol="0">
            <a:spAutoFit/>
          </a:bodyPr>
          <a:lstStyle/>
          <a:p>
            <a:r>
              <a:rPr lang="en-US" sz="1400" b="1" i="1" dirty="0"/>
              <a:t>26</a:t>
            </a:r>
          </a:p>
        </p:txBody>
      </p:sp>
    </p:spTree>
    <p:extLst>
      <p:ext uri="{BB962C8B-B14F-4D97-AF65-F5344CB8AC3E}">
        <p14:creationId xmlns:p14="http://schemas.microsoft.com/office/powerpoint/2010/main" val="1560846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4349580" y="4814887"/>
            <a:ext cx="441146" cy="369332"/>
          </a:xfrm>
          <a:prstGeom prst="rect">
            <a:avLst/>
          </a:prstGeom>
          <a:noFill/>
        </p:spPr>
        <p:txBody>
          <a:bodyPr wrap="none" rtlCol="0">
            <a:spAutoFit/>
          </a:bodyPr>
          <a:lstStyle/>
          <a:p>
            <a:r>
              <a:rPr lang="en-US" i="1" dirty="0">
                <a:solidFill>
                  <a:schemeClr val="bg1"/>
                </a:solidFill>
              </a:rPr>
              <a:t>20</a:t>
            </a:r>
          </a:p>
        </p:txBody>
      </p:sp>
      <p:sp>
        <p:nvSpPr>
          <p:cNvPr id="28" name="TextBox 27"/>
          <p:cNvSpPr txBox="1"/>
          <p:nvPr/>
        </p:nvSpPr>
        <p:spPr>
          <a:xfrm>
            <a:off x="5638800" y="4205287"/>
            <a:ext cx="441146" cy="369332"/>
          </a:xfrm>
          <a:prstGeom prst="rect">
            <a:avLst/>
          </a:prstGeom>
          <a:noFill/>
        </p:spPr>
        <p:txBody>
          <a:bodyPr wrap="none" rtlCol="0">
            <a:spAutoFit/>
          </a:bodyPr>
          <a:lstStyle/>
          <a:p>
            <a:r>
              <a:rPr lang="en-US" i="1" dirty="0">
                <a:solidFill>
                  <a:schemeClr val="bg1"/>
                </a:solidFill>
              </a:rPr>
              <a:t>14</a:t>
            </a:r>
          </a:p>
        </p:txBody>
      </p:sp>
      <p:sp>
        <p:nvSpPr>
          <p:cNvPr id="30" name="Title 1"/>
          <p:cNvSpPr>
            <a:spLocks noGrp="1"/>
          </p:cNvSpPr>
          <p:nvPr>
            <p:ph type="title"/>
          </p:nvPr>
        </p:nvSpPr>
        <p:spPr>
          <a:xfrm>
            <a:off x="219312" y="152400"/>
            <a:ext cx="8725469" cy="990600"/>
          </a:xfrm>
        </p:spPr>
        <p:txBody>
          <a:bodyPr>
            <a:normAutofit/>
          </a:bodyPr>
          <a:lstStyle/>
          <a:p>
            <a:r>
              <a:rPr lang="en-US" sz="3600" dirty="0"/>
              <a:t>Nationals Attendance – Average/Game</a:t>
            </a:r>
          </a:p>
        </p:txBody>
      </p:sp>
      <p:sp>
        <p:nvSpPr>
          <p:cNvPr id="15" name="TextBox 14"/>
          <p:cNvSpPr txBox="1"/>
          <p:nvPr/>
        </p:nvSpPr>
        <p:spPr>
          <a:xfrm>
            <a:off x="9635353" y="914400"/>
            <a:ext cx="2052678" cy="4524315"/>
          </a:xfrm>
          <a:prstGeom prst="rect">
            <a:avLst/>
          </a:prstGeom>
          <a:noFill/>
        </p:spPr>
        <p:txBody>
          <a:bodyPr wrap="none" rtlCol="0">
            <a:spAutoFit/>
          </a:bodyPr>
          <a:lstStyle/>
          <a:p>
            <a:r>
              <a:rPr lang="en-US" dirty="0"/>
              <a:t>2005: 33,725 (11)</a:t>
            </a:r>
          </a:p>
          <a:p>
            <a:r>
              <a:rPr lang="en-US" dirty="0"/>
              <a:t>2006: 26,581 (21)</a:t>
            </a:r>
          </a:p>
          <a:p>
            <a:r>
              <a:rPr lang="en-US" dirty="0"/>
              <a:t>2007: 24,217 (25)</a:t>
            </a:r>
          </a:p>
          <a:p>
            <a:r>
              <a:rPr lang="en-US" dirty="0"/>
              <a:t>2008: 28,667 (19)</a:t>
            </a:r>
          </a:p>
          <a:p>
            <a:r>
              <a:rPr lang="en-US" dirty="0"/>
              <a:t>2009: 22,679 (24)</a:t>
            </a:r>
          </a:p>
          <a:p>
            <a:r>
              <a:rPr lang="en-US" dirty="0"/>
              <a:t>2010: 22,563 (23)</a:t>
            </a:r>
          </a:p>
          <a:p>
            <a:r>
              <a:rPr lang="en-US" dirty="0"/>
              <a:t>2011: 24,878 (20 )</a:t>
            </a:r>
          </a:p>
          <a:p>
            <a:r>
              <a:rPr lang="en-US" dirty="0"/>
              <a:t>2012: 30,010 (14)</a:t>
            </a:r>
          </a:p>
          <a:p>
            <a:r>
              <a:rPr lang="en-US" dirty="0"/>
              <a:t>2013: 32,745 (11)</a:t>
            </a:r>
          </a:p>
          <a:p>
            <a:r>
              <a:rPr lang="en-US" dirty="0"/>
              <a:t>2014: 31,844 (12)</a:t>
            </a:r>
          </a:p>
          <a:p>
            <a:r>
              <a:rPr lang="en-US" dirty="0"/>
              <a:t>2015: 32,343 (11)</a:t>
            </a:r>
          </a:p>
          <a:p>
            <a:r>
              <a:rPr lang="en-US" dirty="0"/>
              <a:t>2016: 30,641 (14)</a:t>
            </a:r>
          </a:p>
          <a:p>
            <a:r>
              <a:rPr lang="en-US" dirty="0"/>
              <a:t>2017: 31,172 (11)</a:t>
            </a:r>
          </a:p>
          <a:p>
            <a:r>
              <a:rPr lang="en-US" dirty="0"/>
              <a:t>2018: 31,620 (11)</a:t>
            </a:r>
          </a:p>
          <a:p>
            <a:r>
              <a:rPr lang="en-US" dirty="0"/>
              <a:t>2019: 27,898 (16)</a:t>
            </a:r>
          </a:p>
          <a:p>
            <a:r>
              <a:rPr lang="en-US" dirty="0"/>
              <a:t>2021: 18,319 (18)</a:t>
            </a:r>
          </a:p>
        </p:txBody>
      </p:sp>
      <p:sp>
        <p:nvSpPr>
          <p:cNvPr id="17" name="TextBox 16"/>
          <p:cNvSpPr txBox="1"/>
          <p:nvPr/>
        </p:nvSpPr>
        <p:spPr>
          <a:xfrm>
            <a:off x="5019326" y="4814887"/>
            <a:ext cx="441146" cy="369332"/>
          </a:xfrm>
          <a:prstGeom prst="rect">
            <a:avLst/>
          </a:prstGeom>
          <a:noFill/>
        </p:spPr>
        <p:txBody>
          <a:bodyPr wrap="none" rtlCol="0">
            <a:spAutoFit/>
          </a:bodyPr>
          <a:lstStyle/>
          <a:p>
            <a:r>
              <a:rPr lang="en-US" i="1" dirty="0">
                <a:solidFill>
                  <a:schemeClr val="bg1"/>
                </a:solidFill>
              </a:rPr>
              <a:t>20</a:t>
            </a:r>
          </a:p>
        </p:txBody>
      </p:sp>
      <p:sp>
        <p:nvSpPr>
          <p:cNvPr id="18" name="TextBox 17"/>
          <p:cNvSpPr txBox="1"/>
          <p:nvPr/>
        </p:nvSpPr>
        <p:spPr>
          <a:xfrm>
            <a:off x="6448947" y="4103405"/>
            <a:ext cx="441146" cy="369332"/>
          </a:xfrm>
          <a:prstGeom prst="rect">
            <a:avLst/>
          </a:prstGeom>
          <a:noFill/>
        </p:spPr>
        <p:txBody>
          <a:bodyPr wrap="none" rtlCol="0">
            <a:spAutoFit/>
          </a:bodyPr>
          <a:lstStyle/>
          <a:p>
            <a:r>
              <a:rPr lang="en-US" i="1" dirty="0">
                <a:solidFill>
                  <a:schemeClr val="bg1"/>
                </a:solidFill>
              </a:rPr>
              <a:t>14</a:t>
            </a:r>
          </a:p>
        </p:txBody>
      </p:sp>
      <p:graphicFrame>
        <p:nvGraphicFramePr>
          <p:cNvPr id="9" name="Chart 8"/>
          <p:cNvGraphicFramePr/>
          <p:nvPr>
            <p:extLst>
              <p:ext uri="{D42A27DB-BD31-4B8C-83A1-F6EECF244321}">
                <p14:modId xmlns:p14="http://schemas.microsoft.com/office/powerpoint/2010/main" val="358174628"/>
              </p:ext>
            </p:extLst>
          </p:nvPr>
        </p:nvGraphicFramePr>
        <p:xfrm>
          <a:off x="0" y="1295400"/>
          <a:ext cx="9144000"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p:cNvSpPr txBox="1"/>
          <p:nvPr/>
        </p:nvSpPr>
        <p:spPr>
          <a:xfrm>
            <a:off x="849099" y="4800600"/>
            <a:ext cx="370101" cy="307777"/>
          </a:xfrm>
          <a:prstGeom prst="rect">
            <a:avLst/>
          </a:prstGeom>
          <a:noFill/>
        </p:spPr>
        <p:txBody>
          <a:bodyPr wrap="none" rtlCol="0">
            <a:spAutoFit/>
          </a:bodyPr>
          <a:lstStyle/>
          <a:p>
            <a:r>
              <a:rPr lang="en-US" sz="1400" b="1" dirty="0">
                <a:solidFill>
                  <a:schemeClr val="bg1"/>
                </a:solidFill>
              </a:rPr>
              <a:t>11</a:t>
            </a:r>
          </a:p>
        </p:txBody>
      </p:sp>
      <p:sp>
        <p:nvSpPr>
          <p:cNvPr id="11" name="TextBox 10"/>
          <p:cNvSpPr txBox="1"/>
          <p:nvPr/>
        </p:nvSpPr>
        <p:spPr>
          <a:xfrm>
            <a:off x="1359288" y="4800600"/>
            <a:ext cx="383438" cy="307777"/>
          </a:xfrm>
          <a:prstGeom prst="rect">
            <a:avLst/>
          </a:prstGeom>
          <a:noFill/>
        </p:spPr>
        <p:txBody>
          <a:bodyPr wrap="none" rtlCol="0">
            <a:spAutoFit/>
          </a:bodyPr>
          <a:lstStyle/>
          <a:p>
            <a:r>
              <a:rPr lang="en-US" sz="1400" b="1" dirty="0">
                <a:solidFill>
                  <a:schemeClr val="bg1"/>
                </a:solidFill>
              </a:rPr>
              <a:t>21</a:t>
            </a:r>
          </a:p>
        </p:txBody>
      </p:sp>
      <p:sp>
        <p:nvSpPr>
          <p:cNvPr id="12" name="TextBox 11"/>
          <p:cNvSpPr txBox="1"/>
          <p:nvPr/>
        </p:nvSpPr>
        <p:spPr>
          <a:xfrm>
            <a:off x="1895126" y="4800600"/>
            <a:ext cx="383438" cy="307777"/>
          </a:xfrm>
          <a:prstGeom prst="rect">
            <a:avLst/>
          </a:prstGeom>
          <a:noFill/>
        </p:spPr>
        <p:txBody>
          <a:bodyPr wrap="none" rtlCol="0">
            <a:spAutoFit/>
          </a:bodyPr>
          <a:lstStyle/>
          <a:p>
            <a:r>
              <a:rPr lang="en-US" sz="1400" b="1" dirty="0">
                <a:solidFill>
                  <a:schemeClr val="bg1"/>
                </a:solidFill>
              </a:rPr>
              <a:t>25</a:t>
            </a:r>
          </a:p>
        </p:txBody>
      </p:sp>
      <p:sp>
        <p:nvSpPr>
          <p:cNvPr id="13" name="TextBox 12"/>
          <p:cNvSpPr txBox="1"/>
          <p:nvPr/>
        </p:nvSpPr>
        <p:spPr>
          <a:xfrm>
            <a:off x="2362200" y="4800600"/>
            <a:ext cx="383438" cy="307777"/>
          </a:xfrm>
          <a:prstGeom prst="rect">
            <a:avLst/>
          </a:prstGeom>
          <a:noFill/>
        </p:spPr>
        <p:txBody>
          <a:bodyPr wrap="none" rtlCol="0">
            <a:spAutoFit/>
          </a:bodyPr>
          <a:lstStyle/>
          <a:p>
            <a:r>
              <a:rPr lang="en-US" sz="1400" b="1" dirty="0">
                <a:solidFill>
                  <a:schemeClr val="bg1"/>
                </a:solidFill>
              </a:rPr>
              <a:t>19</a:t>
            </a:r>
          </a:p>
        </p:txBody>
      </p:sp>
      <p:sp>
        <p:nvSpPr>
          <p:cNvPr id="14" name="TextBox 13"/>
          <p:cNvSpPr txBox="1"/>
          <p:nvPr/>
        </p:nvSpPr>
        <p:spPr>
          <a:xfrm>
            <a:off x="2895600" y="4800600"/>
            <a:ext cx="383438" cy="307777"/>
          </a:xfrm>
          <a:prstGeom prst="rect">
            <a:avLst/>
          </a:prstGeom>
          <a:noFill/>
        </p:spPr>
        <p:txBody>
          <a:bodyPr wrap="none" rtlCol="0">
            <a:spAutoFit/>
          </a:bodyPr>
          <a:lstStyle/>
          <a:p>
            <a:r>
              <a:rPr lang="en-US" sz="1400" b="1" dirty="0">
                <a:solidFill>
                  <a:schemeClr val="bg1"/>
                </a:solidFill>
              </a:rPr>
              <a:t>24</a:t>
            </a:r>
          </a:p>
        </p:txBody>
      </p:sp>
      <p:sp>
        <p:nvSpPr>
          <p:cNvPr id="19" name="TextBox 18"/>
          <p:cNvSpPr txBox="1"/>
          <p:nvPr/>
        </p:nvSpPr>
        <p:spPr>
          <a:xfrm>
            <a:off x="3429000" y="4800600"/>
            <a:ext cx="383438" cy="307777"/>
          </a:xfrm>
          <a:prstGeom prst="rect">
            <a:avLst/>
          </a:prstGeom>
          <a:noFill/>
        </p:spPr>
        <p:txBody>
          <a:bodyPr wrap="none" rtlCol="0">
            <a:spAutoFit/>
          </a:bodyPr>
          <a:lstStyle/>
          <a:p>
            <a:r>
              <a:rPr lang="en-US" sz="1400" b="1" dirty="0">
                <a:solidFill>
                  <a:schemeClr val="bg1"/>
                </a:solidFill>
              </a:rPr>
              <a:t>23</a:t>
            </a:r>
          </a:p>
        </p:txBody>
      </p:sp>
      <p:sp>
        <p:nvSpPr>
          <p:cNvPr id="20" name="TextBox 19"/>
          <p:cNvSpPr txBox="1"/>
          <p:nvPr/>
        </p:nvSpPr>
        <p:spPr>
          <a:xfrm>
            <a:off x="3952526" y="4800600"/>
            <a:ext cx="383438" cy="307777"/>
          </a:xfrm>
          <a:prstGeom prst="rect">
            <a:avLst/>
          </a:prstGeom>
          <a:noFill/>
        </p:spPr>
        <p:txBody>
          <a:bodyPr wrap="none" rtlCol="0">
            <a:spAutoFit/>
          </a:bodyPr>
          <a:lstStyle/>
          <a:p>
            <a:r>
              <a:rPr lang="en-US" sz="1400" b="1" dirty="0">
                <a:solidFill>
                  <a:schemeClr val="bg1"/>
                </a:solidFill>
              </a:rPr>
              <a:t>20</a:t>
            </a:r>
          </a:p>
        </p:txBody>
      </p:sp>
      <p:sp>
        <p:nvSpPr>
          <p:cNvPr id="21" name="TextBox 20"/>
          <p:cNvSpPr txBox="1"/>
          <p:nvPr/>
        </p:nvSpPr>
        <p:spPr>
          <a:xfrm>
            <a:off x="4419600" y="4800600"/>
            <a:ext cx="383438" cy="307777"/>
          </a:xfrm>
          <a:prstGeom prst="rect">
            <a:avLst/>
          </a:prstGeom>
          <a:noFill/>
        </p:spPr>
        <p:txBody>
          <a:bodyPr wrap="none" rtlCol="0">
            <a:spAutoFit/>
          </a:bodyPr>
          <a:lstStyle/>
          <a:p>
            <a:r>
              <a:rPr lang="en-US" sz="1400" b="1" dirty="0">
                <a:solidFill>
                  <a:schemeClr val="bg1"/>
                </a:solidFill>
              </a:rPr>
              <a:t>14</a:t>
            </a:r>
          </a:p>
        </p:txBody>
      </p:sp>
      <p:sp>
        <p:nvSpPr>
          <p:cNvPr id="22" name="TextBox 21"/>
          <p:cNvSpPr txBox="1"/>
          <p:nvPr/>
        </p:nvSpPr>
        <p:spPr>
          <a:xfrm>
            <a:off x="4953000" y="4800600"/>
            <a:ext cx="373564" cy="307777"/>
          </a:xfrm>
          <a:prstGeom prst="rect">
            <a:avLst/>
          </a:prstGeom>
          <a:noFill/>
        </p:spPr>
        <p:txBody>
          <a:bodyPr wrap="none" rtlCol="0">
            <a:spAutoFit/>
          </a:bodyPr>
          <a:lstStyle/>
          <a:p>
            <a:r>
              <a:rPr lang="en-US" sz="1400" b="1" dirty="0">
                <a:solidFill>
                  <a:schemeClr val="bg1"/>
                </a:solidFill>
              </a:rPr>
              <a:t>11</a:t>
            </a:r>
          </a:p>
        </p:txBody>
      </p:sp>
      <p:sp>
        <p:nvSpPr>
          <p:cNvPr id="23" name="TextBox 22"/>
          <p:cNvSpPr txBox="1"/>
          <p:nvPr/>
        </p:nvSpPr>
        <p:spPr>
          <a:xfrm>
            <a:off x="5486400" y="4800600"/>
            <a:ext cx="383438" cy="307777"/>
          </a:xfrm>
          <a:prstGeom prst="rect">
            <a:avLst/>
          </a:prstGeom>
          <a:noFill/>
        </p:spPr>
        <p:txBody>
          <a:bodyPr wrap="none" rtlCol="0">
            <a:spAutoFit/>
          </a:bodyPr>
          <a:lstStyle/>
          <a:p>
            <a:r>
              <a:rPr lang="en-US" sz="1400" b="1" dirty="0">
                <a:solidFill>
                  <a:schemeClr val="bg1"/>
                </a:solidFill>
              </a:rPr>
              <a:t>12</a:t>
            </a:r>
          </a:p>
        </p:txBody>
      </p:sp>
      <p:sp>
        <p:nvSpPr>
          <p:cNvPr id="24" name="TextBox 23"/>
          <p:cNvSpPr txBox="1"/>
          <p:nvPr/>
        </p:nvSpPr>
        <p:spPr>
          <a:xfrm>
            <a:off x="6027236" y="4800600"/>
            <a:ext cx="373564" cy="307777"/>
          </a:xfrm>
          <a:prstGeom prst="rect">
            <a:avLst/>
          </a:prstGeom>
          <a:noFill/>
        </p:spPr>
        <p:txBody>
          <a:bodyPr wrap="none" rtlCol="0">
            <a:spAutoFit/>
          </a:bodyPr>
          <a:lstStyle/>
          <a:p>
            <a:r>
              <a:rPr lang="en-US" sz="1400" b="1" dirty="0">
                <a:solidFill>
                  <a:schemeClr val="bg1"/>
                </a:solidFill>
              </a:rPr>
              <a:t>11</a:t>
            </a:r>
          </a:p>
        </p:txBody>
      </p:sp>
      <p:sp>
        <p:nvSpPr>
          <p:cNvPr id="25" name="TextBox 24"/>
          <p:cNvSpPr txBox="1"/>
          <p:nvPr/>
        </p:nvSpPr>
        <p:spPr>
          <a:xfrm>
            <a:off x="6477000" y="4800600"/>
            <a:ext cx="383438" cy="307777"/>
          </a:xfrm>
          <a:prstGeom prst="rect">
            <a:avLst/>
          </a:prstGeom>
          <a:noFill/>
        </p:spPr>
        <p:txBody>
          <a:bodyPr wrap="none" rtlCol="0">
            <a:spAutoFit/>
          </a:bodyPr>
          <a:lstStyle/>
          <a:p>
            <a:r>
              <a:rPr lang="en-US" sz="1400" b="1" dirty="0">
                <a:solidFill>
                  <a:schemeClr val="bg1"/>
                </a:solidFill>
              </a:rPr>
              <a:t>14</a:t>
            </a:r>
          </a:p>
        </p:txBody>
      </p:sp>
      <p:sp>
        <p:nvSpPr>
          <p:cNvPr id="26" name="Right Brace 25"/>
          <p:cNvSpPr/>
          <p:nvPr/>
        </p:nvSpPr>
        <p:spPr>
          <a:xfrm rot="16200000" flipH="1">
            <a:off x="1390651" y="5581650"/>
            <a:ext cx="419100" cy="106679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Right Brace 26"/>
          <p:cNvSpPr/>
          <p:nvPr/>
        </p:nvSpPr>
        <p:spPr>
          <a:xfrm rot="16200000" flipH="1">
            <a:off x="5454134" y="3168134"/>
            <a:ext cx="369332" cy="59436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9" name="TextBox 28"/>
          <p:cNvSpPr txBox="1"/>
          <p:nvPr/>
        </p:nvSpPr>
        <p:spPr>
          <a:xfrm>
            <a:off x="734162" y="6400800"/>
            <a:ext cx="1732077" cy="369332"/>
          </a:xfrm>
          <a:prstGeom prst="rect">
            <a:avLst/>
          </a:prstGeom>
          <a:noFill/>
        </p:spPr>
        <p:txBody>
          <a:bodyPr wrap="none" rtlCol="0">
            <a:spAutoFit/>
          </a:bodyPr>
          <a:lstStyle/>
          <a:p>
            <a:r>
              <a:rPr lang="en-US" dirty="0">
                <a:solidFill>
                  <a:srgbClr val="0000FF"/>
                </a:solidFill>
              </a:rPr>
              <a:t>RFK STADIUM</a:t>
            </a:r>
          </a:p>
        </p:txBody>
      </p:sp>
      <p:sp>
        <p:nvSpPr>
          <p:cNvPr id="31" name="TextBox 30"/>
          <p:cNvSpPr txBox="1"/>
          <p:nvPr/>
        </p:nvSpPr>
        <p:spPr>
          <a:xfrm>
            <a:off x="4668723" y="6400800"/>
            <a:ext cx="2150973" cy="369332"/>
          </a:xfrm>
          <a:prstGeom prst="rect">
            <a:avLst/>
          </a:prstGeom>
          <a:noFill/>
        </p:spPr>
        <p:txBody>
          <a:bodyPr wrap="none" rtlCol="0">
            <a:spAutoFit/>
          </a:bodyPr>
          <a:lstStyle/>
          <a:p>
            <a:r>
              <a:rPr lang="en-US" dirty="0">
                <a:solidFill>
                  <a:srgbClr val="0000FF"/>
                </a:solidFill>
              </a:rPr>
              <a:t>NATIONALS PARK</a:t>
            </a:r>
          </a:p>
        </p:txBody>
      </p:sp>
      <p:sp>
        <p:nvSpPr>
          <p:cNvPr id="32" name="TextBox 31"/>
          <p:cNvSpPr txBox="1"/>
          <p:nvPr/>
        </p:nvSpPr>
        <p:spPr>
          <a:xfrm>
            <a:off x="7010400" y="4800600"/>
            <a:ext cx="373564" cy="307777"/>
          </a:xfrm>
          <a:prstGeom prst="rect">
            <a:avLst/>
          </a:prstGeom>
          <a:noFill/>
        </p:spPr>
        <p:txBody>
          <a:bodyPr wrap="none" rtlCol="0">
            <a:spAutoFit/>
          </a:bodyPr>
          <a:lstStyle/>
          <a:p>
            <a:r>
              <a:rPr lang="en-US" sz="1400" b="1" dirty="0">
                <a:solidFill>
                  <a:schemeClr val="bg1"/>
                </a:solidFill>
              </a:rPr>
              <a:t>11</a:t>
            </a:r>
          </a:p>
        </p:txBody>
      </p:sp>
      <p:sp>
        <p:nvSpPr>
          <p:cNvPr id="33" name="TextBox 32">
            <a:extLst>
              <a:ext uri="{FF2B5EF4-FFF2-40B4-BE49-F238E27FC236}">
                <a16:creationId xmlns:a16="http://schemas.microsoft.com/office/drawing/2014/main" id="{78D2CBAE-3299-4D36-BC8C-5611F7EFE939}"/>
              </a:ext>
            </a:extLst>
          </p:cNvPr>
          <p:cNvSpPr txBox="1"/>
          <p:nvPr/>
        </p:nvSpPr>
        <p:spPr>
          <a:xfrm>
            <a:off x="7543800" y="4797623"/>
            <a:ext cx="373564" cy="307777"/>
          </a:xfrm>
          <a:prstGeom prst="rect">
            <a:avLst/>
          </a:prstGeom>
          <a:noFill/>
        </p:spPr>
        <p:txBody>
          <a:bodyPr wrap="none" rtlCol="0">
            <a:spAutoFit/>
          </a:bodyPr>
          <a:lstStyle/>
          <a:p>
            <a:r>
              <a:rPr lang="en-US" sz="1400" b="1" dirty="0">
                <a:solidFill>
                  <a:schemeClr val="bg1"/>
                </a:solidFill>
              </a:rPr>
              <a:t>11</a:t>
            </a:r>
          </a:p>
        </p:txBody>
      </p:sp>
      <p:sp>
        <p:nvSpPr>
          <p:cNvPr id="34" name="TextBox 33">
            <a:extLst>
              <a:ext uri="{FF2B5EF4-FFF2-40B4-BE49-F238E27FC236}">
                <a16:creationId xmlns:a16="http://schemas.microsoft.com/office/drawing/2014/main" id="{52A20A4B-51DE-412B-B048-C85673068B20}"/>
              </a:ext>
            </a:extLst>
          </p:cNvPr>
          <p:cNvSpPr txBox="1"/>
          <p:nvPr/>
        </p:nvSpPr>
        <p:spPr>
          <a:xfrm>
            <a:off x="8074762" y="4797623"/>
            <a:ext cx="383438" cy="307777"/>
          </a:xfrm>
          <a:prstGeom prst="rect">
            <a:avLst/>
          </a:prstGeom>
          <a:noFill/>
        </p:spPr>
        <p:txBody>
          <a:bodyPr wrap="none" rtlCol="0">
            <a:spAutoFit/>
          </a:bodyPr>
          <a:lstStyle/>
          <a:p>
            <a:r>
              <a:rPr lang="en-US" sz="1400" b="1" dirty="0">
                <a:solidFill>
                  <a:schemeClr val="bg1"/>
                </a:solidFill>
              </a:rPr>
              <a:t>16</a:t>
            </a:r>
          </a:p>
        </p:txBody>
      </p:sp>
      <p:sp>
        <p:nvSpPr>
          <p:cNvPr id="35" name="TextBox 34">
            <a:extLst>
              <a:ext uri="{FF2B5EF4-FFF2-40B4-BE49-F238E27FC236}">
                <a16:creationId xmlns:a16="http://schemas.microsoft.com/office/drawing/2014/main" id="{A81EE832-FBBD-4679-89BB-8C834280D673}"/>
              </a:ext>
            </a:extLst>
          </p:cNvPr>
          <p:cNvSpPr txBox="1"/>
          <p:nvPr/>
        </p:nvSpPr>
        <p:spPr>
          <a:xfrm>
            <a:off x="8534400" y="4797623"/>
            <a:ext cx="383438" cy="307777"/>
          </a:xfrm>
          <a:prstGeom prst="rect">
            <a:avLst/>
          </a:prstGeom>
          <a:noFill/>
        </p:spPr>
        <p:txBody>
          <a:bodyPr wrap="none" rtlCol="0">
            <a:spAutoFit/>
          </a:bodyPr>
          <a:lstStyle/>
          <a:p>
            <a:r>
              <a:rPr lang="en-US" sz="1400" b="1" dirty="0">
                <a:solidFill>
                  <a:schemeClr val="bg1"/>
                </a:solidFill>
              </a:rPr>
              <a:t>18</a:t>
            </a:r>
          </a:p>
        </p:txBody>
      </p:sp>
    </p:spTree>
    <p:extLst>
      <p:ext uri="{BB962C8B-B14F-4D97-AF65-F5344CB8AC3E}">
        <p14:creationId xmlns:p14="http://schemas.microsoft.com/office/powerpoint/2010/main" val="2567471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Nats record low attendance</a:t>
            </a:r>
            <a:br>
              <a:rPr lang="en-US" dirty="0"/>
            </a:br>
            <a:endParaRPr lang="en-US" dirty="0"/>
          </a:p>
        </p:txBody>
      </p:sp>
      <p:pic>
        <p:nvPicPr>
          <p:cNvPr id="3074"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8600" y="1219200"/>
            <a:ext cx="5200650" cy="4953000"/>
          </a:xfrm>
          <a:prstGeom prst="rect">
            <a:avLst/>
          </a:prstGeom>
          <a:noFill/>
          <a:ln w="9525">
            <a:noFill/>
            <a:miter lim="800000"/>
            <a:headEnd/>
            <a:tailEnd/>
          </a:ln>
        </p:spPr>
      </p:pic>
      <p:pic>
        <p:nvPicPr>
          <p:cNvPr id="3075"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486400" y="2819400"/>
            <a:ext cx="3505200" cy="2673458"/>
          </a:xfrm>
          <a:prstGeom prst="rect">
            <a:avLst/>
          </a:prstGeom>
          <a:noFill/>
          <a:ln w="9525">
            <a:noFill/>
            <a:miter lim="800000"/>
            <a:headEnd/>
            <a:tailEnd/>
          </a:ln>
        </p:spPr>
      </p:pic>
    </p:spTree>
    <p:extLst>
      <p:ext uri="{BB962C8B-B14F-4D97-AF65-F5344CB8AC3E}">
        <p14:creationId xmlns:p14="http://schemas.microsoft.com/office/powerpoint/2010/main" val="23008395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848429" y="267687"/>
            <a:ext cx="5914571" cy="6285513"/>
          </a:xfrm>
          <a:prstGeom prst="rect">
            <a:avLst/>
          </a:prstGeom>
          <a:noFill/>
          <a:ln w="22225">
            <a:solidFill>
              <a:srgbClr val="00206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04800" y="3886200"/>
            <a:ext cx="2209800" cy="2031325"/>
          </a:xfrm>
          <a:prstGeom prst="rect">
            <a:avLst/>
          </a:prstGeom>
        </p:spPr>
        <p:txBody>
          <a:bodyPr wrap="square">
            <a:spAutoFit/>
          </a:bodyPr>
          <a:lstStyle/>
          <a:p>
            <a:r>
              <a:rPr lang="en-US" b="1" dirty="0"/>
              <a:t>He and his mathematician friends figured out that the odds of my going 0-19 this year at Nats Park were </a:t>
            </a:r>
            <a:r>
              <a:rPr lang="en-US" b="1" dirty="0">
                <a:solidFill>
                  <a:srgbClr val="0000FF"/>
                </a:solidFill>
              </a:rPr>
              <a:t>1 in 131,204</a:t>
            </a:r>
            <a:r>
              <a:rPr lang="en-US" b="1" dirty="0"/>
              <a:t>.</a:t>
            </a:r>
            <a:endParaRPr lang="en-US" b="1" dirty="0">
              <a:effectLst/>
            </a:endParaRPr>
          </a:p>
        </p:txBody>
      </p:sp>
      <p:sp>
        <p:nvSpPr>
          <p:cNvPr id="6" name="Title 1"/>
          <p:cNvSpPr>
            <a:spLocks noGrp="1"/>
          </p:cNvSpPr>
          <p:nvPr>
            <p:ph type="title"/>
          </p:nvPr>
        </p:nvSpPr>
        <p:spPr>
          <a:xfrm>
            <a:off x="123371" y="838200"/>
            <a:ext cx="2619829" cy="990600"/>
          </a:xfrm>
        </p:spPr>
        <p:txBody>
          <a:bodyPr>
            <a:normAutofit fontScale="90000"/>
          </a:bodyPr>
          <a:lstStyle/>
          <a:p>
            <a:r>
              <a:rPr lang="en-US" dirty="0"/>
              <a:t>Attendance rarity (2009)</a:t>
            </a:r>
            <a:br>
              <a:rPr lang="en-US" dirty="0"/>
            </a:br>
            <a:endParaRPr lang="en-US" dirty="0"/>
          </a:p>
        </p:txBody>
      </p:sp>
    </p:spTree>
    <p:extLst>
      <p:ext uri="{BB962C8B-B14F-4D97-AF65-F5344CB8AC3E}">
        <p14:creationId xmlns:p14="http://schemas.microsoft.com/office/powerpoint/2010/main" val="2900602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672405"/>
            <a:ext cx="8903591" cy="1200329"/>
          </a:xfrm>
          <a:prstGeom prst="rect">
            <a:avLst/>
          </a:prstGeom>
          <a:noFill/>
        </p:spPr>
        <p:txBody>
          <a:bodyPr wrap="square" rtlCol="0">
            <a:spAutoFit/>
          </a:bodyPr>
          <a:lstStyle/>
          <a:p>
            <a:r>
              <a:rPr lang="en-US" sz="2400" dirty="0"/>
              <a:t>4/16/12 – Strasburg’s first home start of the season: 16,245</a:t>
            </a:r>
          </a:p>
          <a:p>
            <a:r>
              <a:rPr lang="en-US" sz="2400" dirty="0">
                <a:solidFill>
                  <a:srgbClr val="C00000"/>
                </a:solidFill>
              </a:rPr>
              <a:t>5/1/12 – Harper’s first home game of his career: 22,675 (2,625 $2 Tickets)</a:t>
            </a:r>
          </a:p>
        </p:txBody>
      </p:sp>
      <p:pic>
        <p:nvPicPr>
          <p:cNvPr id="5" name="Picture 1"/>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495800" y="2286000"/>
            <a:ext cx="4333875" cy="2752725"/>
          </a:xfrm>
          <a:prstGeom prst="rect">
            <a:avLst/>
          </a:prstGeom>
          <a:noFill/>
          <a:ln w="9525">
            <a:noFill/>
            <a:miter lim="800000"/>
            <a:headEnd/>
            <a:tailEnd/>
          </a:ln>
        </p:spPr>
      </p:pic>
      <p:sp>
        <p:nvSpPr>
          <p:cNvPr id="6" name="Rectangle 5"/>
          <p:cNvSpPr/>
          <p:nvPr/>
        </p:nvSpPr>
        <p:spPr>
          <a:xfrm>
            <a:off x="4562475" y="5267325"/>
            <a:ext cx="4191000" cy="1169551"/>
          </a:xfrm>
          <a:prstGeom prst="rect">
            <a:avLst/>
          </a:prstGeom>
        </p:spPr>
        <p:txBody>
          <a:bodyPr wrap="square">
            <a:spAutoFit/>
          </a:bodyPr>
          <a:lstStyle/>
          <a:p>
            <a:r>
              <a:rPr lang="en-US" sz="1400" dirty="0"/>
              <a:t>From TiqIQ: "With the home average so high this season thanks to some marquee interleague matchups, this game sits well below that average. </a:t>
            </a:r>
            <a:r>
              <a:rPr lang="en-US" sz="1400" u="sng" dirty="0"/>
              <a:t>At the current price of $31 per seat, tonight's game is 69% below the Nats' 2012 average</a:t>
            </a:r>
            <a:r>
              <a:rPr lang="en-US" sz="1400" dirty="0"/>
              <a:t>. </a:t>
            </a:r>
          </a:p>
        </p:txBody>
      </p:sp>
      <p:pic>
        <p:nvPicPr>
          <p:cNvPr id="7"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57200" y="2209800"/>
            <a:ext cx="3431005" cy="4419600"/>
          </a:xfrm>
          <a:prstGeom prst="rect">
            <a:avLst/>
          </a:prstGeom>
          <a:noFill/>
          <a:ln w="15875">
            <a:solidFill>
              <a:srgbClr val="000050"/>
            </a:solidFill>
            <a:miter lim="800000"/>
            <a:headEnd/>
            <a:tailEnd/>
          </a:ln>
        </p:spPr>
      </p:pic>
      <p:sp>
        <p:nvSpPr>
          <p:cNvPr id="11" name="TextBox 10"/>
          <p:cNvSpPr txBox="1"/>
          <p:nvPr/>
        </p:nvSpPr>
        <p:spPr>
          <a:xfrm>
            <a:off x="228600" y="76200"/>
            <a:ext cx="5638800" cy="461665"/>
          </a:xfrm>
          <a:prstGeom prst="rect">
            <a:avLst/>
          </a:prstGeom>
          <a:solidFill>
            <a:schemeClr val="accent1">
              <a:lumMod val="40000"/>
              <a:lumOff val="60000"/>
            </a:schemeClr>
          </a:solidFill>
        </p:spPr>
        <p:txBody>
          <a:bodyPr wrap="square" rtlCol="0">
            <a:spAutoFit/>
          </a:bodyPr>
          <a:lstStyle/>
          <a:p>
            <a:r>
              <a:rPr lang="en-US" sz="2400" b="1" dirty="0"/>
              <a:t>HARPER – HOME DEBUT – MAY 2012</a:t>
            </a:r>
          </a:p>
        </p:txBody>
      </p:sp>
    </p:spTree>
    <p:extLst>
      <p:ext uri="{BB962C8B-B14F-4D97-AF65-F5344CB8AC3E}">
        <p14:creationId xmlns:p14="http://schemas.microsoft.com/office/powerpoint/2010/main" val="338195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D54C19C-E688-44F3-B44C-2BA797834B74}"/>
              </a:ext>
            </a:extLst>
          </p:cNvPr>
          <p:cNvSpPr txBox="1"/>
          <p:nvPr/>
        </p:nvSpPr>
        <p:spPr>
          <a:xfrm>
            <a:off x="189780" y="452735"/>
            <a:ext cx="2392001" cy="461665"/>
          </a:xfrm>
          <a:prstGeom prst="rect">
            <a:avLst/>
          </a:prstGeom>
          <a:noFill/>
        </p:spPr>
        <p:txBody>
          <a:bodyPr wrap="none" rtlCol="0">
            <a:spAutoFit/>
          </a:bodyPr>
          <a:lstStyle/>
          <a:p>
            <a:r>
              <a:rPr lang="en-US" sz="2400" dirty="0"/>
              <a:t>Guest Speakers</a:t>
            </a:r>
          </a:p>
        </p:txBody>
      </p:sp>
      <p:pic>
        <p:nvPicPr>
          <p:cNvPr id="3" name="Picture 2">
            <a:extLst>
              <a:ext uri="{FF2B5EF4-FFF2-40B4-BE49-F238E27FC236}">
                <a16:creationId xmlns:a16="http://schemas.microsoft.com/office/drawing/2014/main" id="{8999C08D-9407-4321-8669-A2090C70B54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11437" y="1371600"/>
            <a:ext cx="8721125" cy="2438400"/>
          </a:xfrm>
          <a:prstGeom prst="rect">
            <a:avLst/>
          </a:prstGeom>
          <a:ln w="19050">
            <a:solidFill>
              <a:srgbClr val="002060"/>
            </a:solidFill>
          </a:ln>
        </p:spPr>
      </p:pic>
    </p:spTree>
    <p:extLst>
      <p:ext uri="{BB962C8B-B14F-4D97-AF65-F5344CB8AC3E}">
        <p14:creationId xmlns:p14="http://schemas.microsoft.com/office/powerpoint/2010/main" val="40761059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338"/>
            <a:ext cx="8229600" cy="990600"/>
          </a:xfrm>
        </p:spPr>
        <p:txBody>
          <a:bodyPr>
            <a:normAutofit/>
          </a:bodyPr>
          <a:lstStyle/>
          <a:p>
            <a:r>
              <a:rPr lang="en-US" sz="3200" dirty="0"/>
              <a:t>Strasburg impact/lack thereof…</a:t>
            </a:r>
          </a:p>
        </p:txBody>
      </p:sp>
      <p:pic>
        <p:nvPicPr>
          <p:cNvPr id="3073" name="Picture 1"/>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89681" y="2509838"/>
            <a:ext cx="8197119" cy="3814762"/>
          </a:xfrm>
          <a:prstGeom prst="rect">
            <a:avLst/>
          </a:prstGeom>
          <a:noFill/>
          <a:ln w="31750">
            <a:solidFill>
              <a:srgbClr val="002060"/>
            </a:solidFill>
            <a:miter lim="800000"/>
            <a:headEnd/>
            <a:tailEnd/>
          </a:ln>
          <a:extLst>
            <a:ext uri="{909E8E84-426E-40DD-AFC4-6F175D3DCCD1}">
              <a14:hiddenFill xmlns:a14="http://schemas.microsoft.com/office/drawing/2010/main">
                <a:solidFill>
                  <a:schemeClr val="accent1"/>
                </a:solidFill>
              </a14:hiddenFill>
            </a:ext>
          </a:extLst>
        </p:spPr>
      </p:pic>
      <p:sp>
        <p:nvSpPr>
          <p:cNvPr id="87042" name="AutoShape 2" descr="Image result for strasburg debu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87044" name="AutoShape 4" descr="Image result for strasburg debu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87046" name="AutoShape 6" descr="Image result for strasburg debu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pic>
        <p:nvPicPr>
          <p:cNvPr id="87047" name="Picture 7"/>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09600" y="969578"/>
            <a:ext cx="1200150" cy="1371600"/>
          </a:xfrm>
          <a:prstGeom prst="rect">
            <a:avLst/>
          </a:prstGeom>
          <a:noFill/>
          <a:ln w="9525">
            <a:noFill/>
            <a:miter lim="800000"/>
            <a:headEnd/>
            <a:tailEnd/>
          </a:ln>
          <a:effectLst/>
        </p:spPr>
      </p:pic>
      <p:pic>
        <p:nvPicPr>
          <p:cNvPr id="8" name="Content Placeholder 3" descr="Strasburg.JPG">
            <a:extLst>
              <a:ext uri="{FF2B5EF4-FFF2-40B4-BE49-F238E27FC236}">
                <a16:creationId xmlns:a16="http://schemas.microsoft.com/office/drawing/2014/main" id="{279C689B-4C3E-4CE8-A50F-48271106D257}"/>
              </a:ext>
            </a:extLst>
          </p:cNvPr>
          <p:cNvPicPr>
            <a:picLocks noGrp="1" noChangeAspect="1"/>
          </p:cNvPicPr>
          <p:nvPr>
            <p:ph idx="1"/>
          </p:nvPr>
        </p:nvPicPr>
        <p:blipFill>
          <a:blip r:embed="rId4" cstate="email">
            <a:extLst>
              <a:ext uri="{28A0092B-C50C-407E-A947-70E740481C1C}">
                <a14:useLocalDpi xmlns:a14="http://schemas.microsoft.com/office/drawing/2010/main"/>
              </a:ext>
            </a:extLst>
          </a:blip>
          <a:stretch>
            <a:fillRect/>
          </a:stretch>
        </p:blipFill>
        <p:spPr>
          <a:xfrm>
            <a:off x="5943600" y="467762"/>
            <a:ext cx="2810125" cy="1873416"/>
          </a:xfrm>
        </p:spPr>
      </p:pic>
    </p:spTree>
    <p:extLst>
      <p:ext uri="{BB962C8B-B14F-4D97-AF65-F5344CB8AC3E}">
        <p14:creationId xmlns:p14="http://schemas.microsoft.com/office/powerpoint/2010/main" val="13037969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2400" y="1631752"/>
            <a:ext cx="5562600" cy="4123997"/>
          </a:xfrm>
          <a:prstGeom prst="rect">
            <a:avLst/>
          </a:prstGeom>
        </p:spPr>
      </p:pic>
      <p:pic>
        <p:nvPicPr>
          <p:cNvPr id="4" name="Picture 3"/>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6200" y="381000"/>
            <a:ext cx="8416636" cy="914400"/>
          </a:xfrm>
          <a:prstGeom prst="rect">
            <a:avLst/>
          </a:prstGeom>
        </p:spPr>
      </p:pic>
      <p:sp>
        <p:nvSpPr>
          <p:cNvPr id="3" name="Rectangle 2"/>
          <p:cNvSpPr/>
          <p:nvPr/>
        </p:nvSpPr>
        <p:spPr>
          <a:xfrm>
            <a:off x="5715000" y="1784152"/>
            <a:ext cx="3238500" cy="4616648"/>
          </a:xfrm>
          <a:prstGeom prst="rect">
            <a:avLst/>
          </a:prstGeom>
          <a:ln w="12700">
            <a:solidFill>
              <a:srgbClr val="327644"/>
            </a:solidFill>
          </a:ln>
        </p:spPr>
        <p:txBody>
          <a:bodyPr wrap="square">
            <a:spAutoFit/>
          </a:bodyPr>
          <a:lstStyle/>
          <a:p>
            <a:r>
              <a:rPr lang="en-US" sz="1400" dirty="0">
                <a:solidFill>
                  <a:srgbClr val="111111"/>
                </a:solidFill>
              </a:rPr>
              <a:t>The Wash. Football Team, who have made the playoffs just twice in the past decade, must now compete for fans’ dollars, time and loyalty with the Capitals, Nationals, Wizards and D.C. United, which this season opened a new stadium near Nationals Park. And on Sunday, many simply stayed away.</a:t>
            </a:r>
          </a:p>
          <a:p>
            <a:pPr fontAlgn="base"/>
            <a:endParaRPr lang="en-US" sz="1400" dirty="0"/>
          </a:p>
          <a:p>
            <a:pPr fontAlgn="base"/>
            <a:r>
              <a:rPr lang="en-US" sz="1400" b="1" dirty="0"/>
              <a:t>The announced attendance of 57,013 was the lowest for a Wash. Football Team home opener in the 21-year history of FedEx Field — down more than 21,000 from </a:t>
            </a:r>
            <a:r>
              <a:rPr lang="en-US" sz="1400" dirty="0"/>
              <a:t>the 78,658 who attended the WFT 2017 home opener against the NFC East rival Philadelphia Eagles.</a:t>
            </a:r>
          </a:p>
          <a:p>
            <a:pPr fontAlgn="base"/>
            <a:endParaRPr lang="en-US" sz="1400" b="1" dirty="0"/>
          </a:p>
          <a:p>
            <a:pPr fontAlgn="base"/>
            <a:r>
              <a:rPr lang="en-US" sz="1400" b="1" dirty="0"/>
              <a:t>It also broke what the WFT have claimed is a 50-year streak of home-game sellouts.</a:t>
            </a:r>
            <a:endParaRPr lang="en-US" sz="1400" dirty="0"/>
          </a:p>
        </p:txBody>
      </p:sp>
      <p:sp>
        <p:nvSpPr>
          <p:cNvPr id="5" name="Rectangle 4">
            <a:extLst>
              <a:ext uri="{FF2B5EF4-FFF2-40B4-BE49-F238E27FC236}">
                <a16:creationId xmlns:a16="http://schemas.microsoft.com/office/drawing/2014/main" id="{44916E7C-702D-4B27-B5B2-A279B69E7481}"/>
              </a:ext>
            </a:extLst>
          </p:cNvPr>
          <p:cNvSpPr/>
          <p:nvPr/>
        </p:nvSpPr>
        <p:spPr>
          <a:xfrm>
            <a:off x="685800" y="381000"/>
            <a:ext cx="1371600" cy="457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Wash Football Team</a:t>
            </a:r>
          </a:p>
        </p:txBody>
      </p:sp>
      <p:sp>
        <p:nvSpPr>
          <p:cNvPr id="7" name="Rectangle 6">
            <a:extLst>
              <a:ext uri="{FF2B5EF4-FFF2-40B4-BE49-F238E27FC236}">
                <a16:creationId xmlns:a16="http://schemas.microsoft.com/office/drawing/2014/main" id="{BB6E5358-2C69-40AA-9BF3-ED1A4BBABD4C}"/>
              </a:ext>
            </a:extLst>
          </p:cNvPr>
          <p:cNvSpPr/>
          <p:nvPr/>
        </p:nvSpPr>
        <p:spPr>
          <a:xfrm>
            <a:off x="685800" y="5334000"/>
            <a:ext cx="762000" cy="1190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Footballers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7E388E-167F-4CBF-8371-05FAAC649445}"/>
              </a:ext>
            </a:extLst>
          </p:cNvPr>
          <p:cNvSpPr/>
          <p:nvPr/>
        </p:nvSpPr>
        <p:spPr>
          <a:xfrm>
            <a:off x="4572000" y="3429000"/>
            <a:ext cx="4419600" cy="335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892FD96F-0C5C-47B7-80B1-B952BD29EDB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04798" y="381000"/>
            <a:ext cx="3962400" cy="4267200"/>
          </a:xfrm>
          <a:prstGeom prst="rect">
            <a:avLst/>
          </a:prstGeom>
        </p:spPr>
      </p:pic>
      <p:sp>
        <p:nvSpPr>
          <p:cNvPr id="5" name="Rectangle 4">
            <a:extLst>
              <a:ext uri="{FF2B5EF4-FFF2-40B4-BE49-F238E27FC236}">
                <a16:creationId xmlns:a16="http://schemas.microsoft.com/office/drawing/2014/main" id="{F6E49532-0615-4E7C-A76A-60ADF364151C}"/>
              </a:ext>
            </a:extLst>
          </p:cNvPr>
          <p:cNvSpPr/>
          <p:nvPr/>
        </p:nvSpPr>
        <p:spPr>
          <a:xfrm>
            <a:off x="381000" y="4953000"/>
            <a:ext cx="2971800" cy="1600438"/>
          </a:xfrm>
          <a:prstGeom prst="rect">
            <a:avLst/>
          </a:prstGeom>
        </p:spPr>
        <p:txBody>
          <a:bodyPr wrap="square">
            <a:spAutoFit/>
          </a:bodyPr>
          <a:lstStyle/>
          <a:p>
            <a:r>
              <a:rPr lang="en-US" sz="1400" dirty="0">
                <a:solidFill>
                  <a:srgbClr val="000000"/>
                </a:solidFill>
                <a:latin typeface="Roboto"/>
              </a:rPr>
              <a:t>The original seat installation was a $3.5 million project contracted with Grand Rapids-based Irwin Seating Co., one of the country's major manufacturers of stadium, arena and theater seating. The contract was for 18,600 seats.</a:t>
            </a:r>
            <a:endParaRPr lang="en-US" sz="1400" dirty="0"/>
          </a:p>
        </p:txBody>
      </p:sp>
      <p:pic>
        <p:nvPicPr>
          <p:cNvPr id="6" name="Picture 5">
            <a:extLst>
              <a:ext uri="{FF2B5EF4-FFF2-40B4-BE49-F238E27FC236}">
                <a16:creationId xmlns:a16="http://schemas.microsoft.com/office/drawing/2014/main" id="{62FDA944-028E-4E74-A19D-FD376A07B12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495800" y="381000"/>
            <a:ext cx="3733800" cy="2895600"/>
          </a:xfrm>
          <a:prstGeom prst="rect">
            <a:avLst/>
          </a:prstGeom>
        </p:spPr>
      </p:pic>
      <p:pic>
        <p:nvPicPr>
          <p:cNvPr id="7" name="Picture 6">
            <a:extLst>
              <a:ext uri="{FF2B5EF4-FFF2-40B4-BE49-F238E27FC236}">
                <a16:creationId xmlns:a16="http://schemas.microsoft.com/office/drawing/2014/main" id="{96C9AE4A-D3F4-4029-957F-7958A126A8E2}"/>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892044" y="3657600"/>
            <a:ext cx="3657600" cy="2960912"/>
          </a:xfrm>
          <a:prstGeom prst="rect">
            <a:avLst/>
          </a:prstGeom>
        </p:spPr>
      </p:pic>
      <p:sp>
        <p:nvSpPr>
          <p:cNvPr id="9" name="TextBox 8">
            <a:extLst>
              <a:ext uri="{FF2B5EF4-FFF2-40B4-BE49-F238E27FC236}">
                <a16:creationId xmlns:a16="http://schemas.microsoft.com/office/drawing/2014/main" id="{7B386655-7A34-44DD-9255-C344C8959C15}"/>
              </a:ext>
            </a:extLst>
          </p:cNvPr>
          <p:cNvSpPr txBox="1"/>
          <p:nvPr/>
        </p:nvSpPr>
        <p:spPr>
          <a:xfrm>
            <a:off x="228600" y="0"/>
            <a:ext cx="2698175" cy="369332"/>
          </a:xfrm>
          <a:prstGeom prst="rect">
            <a:avLst/>
          </a:prstGeom>
          <a:noFill/>
        </p:spPr>
        <p:txBody>
          <a:bodyPr wrap="none" rtlCol="0">
            <a:spAutoFit/>
          </a:bodyPr>
          <a:lstStyle/>
          <a:p>
            <a:r>
              <a:rPr lang="en-US" b="1" dirty="0">
                <a:solidFill>
                  <a:schemeClr val="bg1"/>
                </a:solidFill>
              </a:rPr>
              <a:t>Changes for 2018-2019</a:t>
            </a:r>
          </a:p>
        </p:txBody>
      </p:sp>
    </p:spTree>
    <p:extLst>
      <p:ext uri="{BB962C8B-B14F-4D97-AF65-F5344CB8AC3E}">
        <p14:creationId xmlns:p14="http://schemas.microsoft.com/office/powerpoint/2010/main" val="26169628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68EFDC-9FD8-4230-93C6-B84AF4C1456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6200" y="457200"/>
            <a:ext cx="5325659" cy="5334000"/>
          </a:xfrm>
          <a:prstGeom prst="rect">
            <a:avLst/>
          </a:prstGeom>
          <a:ln w="15875">
            <a:solidFill>
              <a:srgbClr val="002060"/>
            </a:solidFill>
          </a:ln>
        </p:spPr>
      </p:pic>
      <p:pic>
        <p:nvPicPr>
          <p:cNvPr id="5" name="Picture 4">
            <a:extLst>
              <a:ext uri="{FF2B5EF4-FFF2-40B4-BE49-F238E27FC236}">
                <a16:creationId xmlns:a16="http://schemas.microsoft.com/office/drawing/2014/main" id="{99ADAE00-2847-4A0D-B9CB-5D8DB2DC432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486400" y="457200"/>
            <a:ext cx="3608295" cy="1752600"/>
          </a:xfrm>
          <a:prstGeom prst="rect">
            <a:avLst/>
          </a:prstGeom>
          <a:ln w="15875">
            <a:solidFill>
              <a:srgbClr val="002060"/>
            </a:solidFill>
          </a:ln>
        </p:spPr>
      </p:pic>
      <p:pic>
        <p:nvPicPr>
          <p:cNvPr id="6" name="Picture 5">
            <a:extLst>
              <a:ext uri="{FF2B5EF4-FFF2-40B4-BE49-F238E27FC236}">
                <a16:creationId xmlns:a16="http://schemas.microsoft.com/office/drawing/2014/main" id="{6F1291AA-4835-4B7E-9A86-E3305F599D2F}"/>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486400" y="2514600"/>
            <a:ext cx="3581400" cy="4126396"/>
          </a:xfrm>
          <a:prstGeom prst="rect">
            <a:avLst/>
          </a:prstGeom>
          <a:ln w="15875">
            <a:solidFill>
              <a:srgbClr val="002060"/>
            </a:solidFill>
          </a:ln>
        </p:spPr>
      </p:pic>
      <p:sp>
        <p:nvSpPr>
          <p:cNvPr id="7" name="TextBox 6">
            <a:extLst>
              <a:ext uri="{FF2B5EF4-FFF2-40B4-BE49-F238E27FC236}">
                <a16:creationId xmlns:a16="http://schemas.microsoft.com/office/drawing/2014/main" id="{1C0D80CE-1E17-48BD-896E-F2567ADD487C}"/>
              </a:ext>
            </a:extLst>
          </p:cNvPr>
          <p:cNvSpPr txBox="1"/>
          <p:nvPr/>
        </p:nvSpPr>
        <p:spPr>
          <a:xfrm>
            <a:off x="228600" y="0"/>
            <a:ext cx="3860929" cy="369332"/>
          </a:xfrm>
          <a:prstGeom prst="rect">
            <a:avLst/>
          </a:prstGeom>
          <a:noFill/>
        </p:spPr>
        <p:txBody>
          <a:bodyPr wrap="none" rtlCol="0">
            <a:spAutoFit/>
          </a:bodyPr>
          <a:lstStyle/>
          <a:p>
            <a:r>
              <a:rPr lang="en-US" b="1" dirty="0">
                <a:solidFill>
                  <a:schemeClr val="bg1"/>
                </a:solidFill>
              </a:rPr>
              <a:t>EPL/EFL ATTENDANCE – 2018-19</a:t>
            </a:r>
          </a:p>
        </p:txBody>
      </p:sp>
    </p:spTree>
    <p:extLst>
      <p:ext uri="{BB962C8B-B14F-4D97-AF65-F5344CB8AC3E}">
        <p14:creationId xmlns:p14="http://schemas.microsoft.com/office/powerpoint/2010/main" val="28868010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E6CC98-1CD8-48FA-88A2-A24AFDDCCB0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52399" y="452718"/>
            <a:ext cx="5334001" cy="2823882"/>
          </a:xfrm>
          <a:prstGeom prst="rect">
            <a:avLst/>
          </a:prstGeom>
          <a:ln w="19050">
            <a:solidFill>
              <a:srgbClr val="002060"/>
            </a:solidFill>
          </a:ln>
        </p:spPr>
      </p:pic>
      <p:pic>
        <p:nvPicPr>
          <p:cNvPr id="5" name="Picture 4">
            <a:extLst>
              <a:ext uri="{FF2B5EF4-FFF2-40B4-BE49-F238E27FC236}">
                <a16:creationId xmlns:a16="http://schemas.microsoft.com/office/drawing/2014/main" id="{3D8491A4-FB7A-45B9-96A8-5151B3C6944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948019" y="3404641"/>
            <a:ext cx="4967381" cy="3224759"/>
          </a:xfrm>
          <a:prstGeom prst="rect">
            <a:avLst/>
          </a:prstGeom>
          <a:ln w="19050">
            <a:solidFill>
              <a:srgbClr val="002060"/>
            </a:solidFill>
          </a:ln>
        </p:spPr>
      </p:pic>
    </p:spTree>
    <p:extLst>
      <p:ext uri="{BB962C8B-B14F-4D97-AF65-F5344CB8AC3E}">
        <p14:creationId xmlns:p14="http://schemas.microsoft.com/office/powerpoint/2010/main" val="12570094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04800" y="1752600"/>
            <a:ext cx="4648200" cy="1051379"/>
          </a:xfrm>
          <a:prstGeom prst="rect">
            <a:avLst/>
          </a:prstGeom>
          <a:noFill/>
          <a:ln w="9525">
            <a:noFill/>
            <a:miter lim="800000"/>
            <a:headEnd/>
            <a:tailEnd/>
          </a:ln>
          <a:effectLst/>
        </p:spPr>
      </p:pic>
      <p:pic>
        <p:nvPicPr>
          <p:cNvPr id="102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04800" y="457200"/>
            <a:ext cx="4572000" cy="1474839"/>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09600" y="2867934"/>
            <a:ext cx="3892130" cy="3609066"/>
          </a:xfrm>
          <a:prstGeom prst="rect">
            <a:avLst/>
          </a:prstGeom>
          <a:noFill/>
          <a:ln w="9525">
            <a:noFill/>
            <a:miter lim="800000"/>
            <a:headEnd/>
            <a:tailEnd/>
          </a:ln>
          <a:effectLst/>
        </p:spPr>
      </p:pic>
      <p:pic>
        <p:nvPicPr>
          <p:cNvPr id="1029" name="Picture 5"/>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876800" y="3006327"/>
            <a:ext cx="3200400" cy="3242073"/>
          </a:xfrm>
          <a:prstGeom prst="rect">
            <a:avLst/>
          </a:prstGeom>
          <a:noFill/>
          <a:ln w="9525">
            <a:noFill/>
            <a:miter lim="800000"/>
            <a:headEnd/>
            <a:tailEnd/>
          </a:ln>
          <a:effectLst/>
        </p:spPr>
      </p:pic>
      <p:sp>
        <p:nvSpPr>
          <p:cNvPr id="8" name="Rectangle 7"/>
          <p:cNvSpPr/>
          <p:nvPr/>
        </p:nvSpPr>
        <p:spPr>
          <a:xfrm>
            <a:off x="5905640" y="6487180"/>
            <a:ext cx="2933560" cy="523220"/>
          </a:xfrm>
          <a:prstGeom prst="rect">
            <a:avLst/>
          </a:prstGeom>
        </p:spPr>
        <p:txBody>
          <a:bodyPr wrap="none">
            <a:spAutoFit/>
          </a:bodyPr>
          <a:lstStyle/>
          <a:p>
            <a:r>
              <a:rPr lang="en-US" sz="1400" dirty="0">
                <a:hlinkClick r:id="rId6"/>
              </a:rPr>
              <a:t>https://twitter.com/EmptySeatsPics</a:t>
            </a:r>
            <a:endParaRPr lang="en-US" sz="1400" dirty="0"/>
          </a:p>
          <a:p>
            <a:endParaRPr lang="en-US" sz="1400" dirty="0"/>
          </a:p>
        </p:txBody>
      </p:sp>
      <p:sp>
        <p:nvSpPr>
          <p:cNvPr id="7" name="Chevron 6"/>
          <p:cNvSpPr/>
          <p:nvPr/>
        </p:nvSpPr>
        <p:spPr>
          <a:xfrm>
            <a:off x="8724900" y="6117772"/>
            <a:ext cx="228600" cy="261256"/>
          </a:xfrm>
          <a:prstGeom prst="chevron">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TextBox 8">
            <a:extLst>
              <a:ext uri="{FF2B5EF4-FFF2-40B4-BE49-F238E27FC236}">
                <a16:creationId xmlns:a16="http://schemas.microsoft.com/office/drawing/2014/main" id="{F9EE5B3D-CCB3-4148-84F3-AFC0FBACF1D3}"/>
              </a:ext>
            </a:extLst>
          </p:cNvPr>
          <p:cNvSpPr txBox="1"/>
          <p:nvPr/>
        </p:nvSpPr>
        <p:spPr>
          <a:xfrm>
            <a:off x="228600" y="0"/>
            <a:ext cx="5359224" cy="369332"/>
          </a:xfrm>
          <a:prstGeom prst="rect">
            <a:avLst/>
          </a:prstGeom>
          <a:noFill/>
        </p:spPr>
        <p:txBody>
          <a:bodyPr wrap="none" rtlCol="0">
            <a:spAutoFit/>
          </a:bodyPr>
          <a:lstStyle/>
          <a:p>
            <a:r>
              <a:rPr lang="en-US" b="1" dirty="0">
                <a:solidFill>
                  <a:schemeClr val="bg1"/>
                </a:solidFill>
              </a:rPr>
              <a:t>EMPTY SEATS GALORE - @EMPTYSEATSPICS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1DB07C-A956-4DE4-8BB2-039D94AF1C4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57200" y="228600"/>
            <a:ext cx="5410200" cy="685801"/>
          </a:xfrm>
          <a:prstGeom prst="rect">
            <a:avLst/>
          </a:prstGeom>
          <a:ln w="15875">
            <a:solidFill>
              <a:srgbClr val="002060"/>
            </a:solidFill>
          </a:ln>
        </p:spPr>
      </p:pic>
      <p:sp>
        <p:nvSpPr>
          <p:cNvPr id="6" name="TextBox 5">
            <a:extLst>
              <a:ext uri="{FF2B5EF4-FFF2-40B4-BE49-F238E27FC236}">
                <a16:creationId xmlns:a16="http://schemas.microsoft.com/office/drawing/2014/main" id="{FA61EFD5-4377-459A-A459-B4DC9679475A}"/>
              </a:ext>
            </a:extLst>
          </p:cNvPr>
          <p:cNvSpPr txBox="1"/>
          <p:nvPr/>
        </p:nvSpPr>
        <p:spPr>
          <a:xfrm>
            <a:off x="4495800" y="6477000"/>
            <a:ext cx="4572000" cy="261610"/>
          </a:xfrm>
          <a:prstGeom prst="rect">
            <a:avLst/>
          </a:prstGeom>
          <a:noFill/>
        </p:spPr>
        <p:txBody>
          <a:bodyPr wrap="square">
            <a:spAutoFit/>
          </a:bodyPr>
          <a:lstStyle/>
          <a:p>
            <a:r>
              <a:rPr lang="en-US" sz="1100" dirty="0">
                <a:hlinkClick r:id="rId4"/>
              </a:rPr>
              <a:t>https://morningconsult.com/2020/09/28/gen-z-poll-sports-fandom/</a:t>
            </a:r>
            <a:endParaRPr lang="en-US" sz="1100" dirty="0"/>
          </a:p>
        </p:txBody>
      </p:sp>
      <p:pic>
        <p:nvPicPr>
          <p:cNvPr id="7" name="Picture 6">
            <a:extLst>
              <a:ext uri="{FF2B5EF4-FFF2-40B4-BE49-F238E27FC236}">
                <a16:creationId xmlns:a16="http://schemas.microsoft.com/office/drawing/2014/main" id="{291B8988-AEF4-4E8E-AE2B-FAF339C57159}"/>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68644" y="1299682"/>
            <a:ext cx="3818562" cy="4941668"/>
          </a:xfrm>
          <a:prstGeom prst="rect">
            <a:avLst/>
          </a:prstGeom>
          <a:ln w="19050">
            <a:solidFill>
              <a:srgbClr val="002060"/>
            </a:solidFill>
          </a:ln>
        </p:spPr>
      </p:pic>
      <p:pic>
        <p:nvPicPr>
          <p:cNvPr id="8" name="Picture 7">
            <a:extLst>
              <a:ext uri="{FF2B5EF4-FFF2-40B4-BE49-F238E27FC236}">
                <a16:creationId xmlns:a16="http://schemas.microsoft.com/office/drawing/2014/main" id="{78E8CE1F-8850-4346-B9CB-CAAA113A18E5}"/>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4600568" y="1286737"/>
            <a:ext cx="4238632" cy="2595082"/>
          </a:xfrm>
          <a:prstGeom prst="rect">
            <a:avLst/>
          </a:prstGeom>
          <a:ln w="15875">
            <a:solidFill>
              <a:srgbClr val="002060"/>
            </a:solidFill>
          </a:ln>
        </p:spPr>
      </p:pic>
      <p:pic>
        <p:nvPicPr>
          <p:cNvPr id="9" name="Picture 8">
            <a:extLst>
              <a:ext uri="{FF2B5EF4-FFF2-40B4-BE49-F238E27FC236}">
                <a16:creationId xmlns:a16="http://schemas.microsoft.com/office/drawing/2014/main" id="{B6C4021B-3BF2-4895-9338-04FA22029D04}"/>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4592006" y="4114799"/>
            <a:ext cx="4238632" cy="2133601"/>
          </a:xfrm>
          <a:prstGeom prst="rect">
            <a:avLst/>
          </a:prstGeom>
          <a:ln w="15875">
            <a:solidFill>
              <a:srgbClr val="002060"/>
            </a:solidFill>
          </a:ln>
        </p:spPr>
      </p:pic>
      <p:sp>
        <p:nvSpPr>
          <p:cNvPr id="2" name="Star: 5 Points 1">
            <a:extLst>
              <a:ext uri="{FF2B5EF4-FFF2-40B4-BE49-F238E27FC236}">
                <a16:creationId xmlns:a16="http://schemas.microsoft.com/office/drawing/2014/main" id="{3B9AD385-2294-4F45-9DC3-EAE008DEF413}"/>
              </a:ext>
            </a:extLst>
          </p:cNvPr>
          <p:cNvSpPr/>
          <p:nvPr/>
        </p:nvSpPr>
        <p:spPr>
          <a:xfrm>
            <a:off x="3581400" y="2971800"/>
            <a:ext cx="152400" cy="152400"/>
          </a:xfrm>
          <a:prstGeom prst="star5">
            <a:avLst/>
          </a:prstGeom>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tar: 5 Points 2">
            <a:extLst>
              <a:ext uri="{FF2B5EF4-FFF2-40B4-BE49-F238E27FC236}">
                <a16:creationId xmlns:a16="http://schemas.microsoft.com/office/drawing/2014/main" id="{AAB8B167-D49A-44F0-A80B-E7978F288445}"/>
              </a:ext>
            </a:extLst>
          </p:cNvPr>
          <p:cNvSpPr/>
          <p:nvPr/>
        </p:nvSpPr>
        <p:spPr>
          <a:xfrm>
            <a:off x="3352800" y="4419600"/>
            <a:ext cx="152400" cy="152400"/>
          </a:xfrm>
          <a:prstGeom prst="star5">
            <a:avLst/>
          </a:prstGeom>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97520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C3941A-53DB-423A-8707-D775652EB0E2}"/>
              </a:ext>
            </a:extLst>
          </p:cNvPr>
          <p:cNvPicPr>
            <a:picLocks noChangeAspect="1"/>
          </p:cNvPicPr>
          <p:nvPr/>
        </p:nvPicPr>
        <p:blipFill rotWithShape="1">
          <a:blip r:embed="rId3"/>
          <a:srcRect l="28333" t="16956" r="30000" b="5385"/>
          <a:stretch/>
        </p:blipFill>
        <p:spPr>
          <a:xfrm>
            <a:off x="1600200" y="533400"/>
            <a:ext cx="5943600" cy="6000452"/>
          </a:xfrm>
          <a:prstGeom prst="rect">
            <a:avLst/>
          </a:prstGeom>
          <a:ln w="22225">
            <a:solidFill>
              <a:srgbClr val="002060"/>
            </a:solidFill>
          </a:ln>
        </p:spPr>
      </p:pic>
    </p:spTree>
    <p:extLst>
      <p:ext uri="{BB962C8B-B14F-4D97-AF65-F5344CB8AC3E}">
        <p14:creationId xmlns:p14="http://schemas.microsoft.com/office/powerpoint/2010/main" val="20801301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3579"/>
            <a:ext cx="8229600" cy="990600"/>
          </a:xfrm>
        </p:spPr>
        <p:txBody>
          <a:bodyPr>
            <a:normAutofit/>
          </a:bodyPr>
          <a:lstStyle/>
          <a:p>
            <a:r>
              <a:rPr lang="en-US" sz="3200" dirty="0"/>
              <a:t>Attendance &amp; Ticket Sales</a:t>
            </a:r>
          </a:p>
        </p:txBody>
      </p:sp>
      <p:sp>
        <p:nvSpPr>
          <p:cNvPr id="3" name="Content Placeholder 2"/>
          <p:cNvSpPr>
            <a:spLocks noGrp="1"/>
          </p:cNvSpPr>
          <p:nvPr>
            <p:ph idx="1"/>
          </p:nvPr>
        </p:nvSpPr>
        <p:spPr>
          <a:xfrm>
            <a:off x="108642" y="918089"/>
            <a:ext cx="8229600" cy="533400"/>
          </a:xfrm>
        </p:spPr>
        <p:txBody>
          <a:bodyPr/>
          <a:lstStyle/>
          <a:p>
            <a:pPr marL="0" indent="0">
              <a:buNone/>
            </a:pPr>
            <a:r>
              <a:rPr lang="en-US" dirty="0"/>
              <a:t>Win to Win?		|	Spend to Win?</a:t>
            </a:r>
          </a:p>
          <a:p>
            <a:endParaRPr lang="en-US" dirty="0"/>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343400" y="2689411"/>
            <a:ext cx="4695166" cy="3250500"/>
          </a:xfrm>
          <a:prstGeom prst="rect">
            <a:avLst/>
          </a:prstGeom>
          <a:ln w="19050">
            <a:solidFill>
              <a:srgbClr val="0000FF"/>
            </a:solidFill>
          </a:ln>
        </p:spPr>
      </p:pic>
      <p:pic>
        <p:nvPicPr>
          <p:cNvPr id="5" name="Picture 4">
            <a:extLst>
              <a:ext uri="{FF2B5EF4-FFF2-40B4-BE49-F238E27FC236}">
                <a16:creationId xmlns:a16="http://schemas.microsoft.com/office/drawing/2014/main" id="{4F6937B7-E7EE-4AD1-8CE0-706C128421C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6200" y="1596165"/>
            <a:ext cx="4063988" cy="3048346"/>
          </a:xfrm>
          <a:prstGeom prst="rect">
            <a:avLst/>
          </a:prstGeom>
          <a:ln w="15875">
            <a:solidFill>
              <a:srgbClr val="327644"/>
            </a:solidFill>
          </a:ln>
        </p:spPr>
      </p:pic>
      <p:sp>
        <p:nvSpPr>
          <p:cNvPr id="6" name="TextBox 5">
            <a:extLst>
              <a:ext uri="{FF2B5EF4-FFF2-40B4-BE49-F238E27FC236}">
                <a16:creationId xmlns:a16="http://schemas.microsoft.com/office/drawing/2014/main" id="{F1FFEE7C-4045-4F81-BA54-CE7D7EFCC486}"/>
              </a:ext>
            </a:extLst>
          </p:cNvPr>
          <p:cNvSpPr txBox="1"/>
          <p:nvPr/>
        </p:nvSpPr>
        <p:spPr>
          <a:xfrm>
            <a:off x="152400" y="5029200"/>
            <a:ext cx="3640740" cy="923330"/>
          </a:xfrm>
          <a:prstGeom prst="rect">
            <a:avLst/>
          </a:prstGeom>
          <a:noFill/>
        </p:spPr>
        <p:txBody>
          <a:bodyPr wrap="none" rtlCol="0">
            <a:spAutoFit/>
          </a:bodyPr>
          <a:lstStyle/>
          <a:p>
            <a:r>
              <a:rPr lang="en-US" dirty="0"/>
              <a:t>2021 World Series – payroll rank</a:t>
            </a:r>
          </a:p>
          <a:p>
            <a:pPr marL="285750" indent="-285750">
              <a:buFont typeface="Arial" panose="020B0604020202020204" pitchFamily="34" charset="0"/>
              <a:buChar char="•"/>
            </a:pPr>
            <a:r>
              <a:rPr lang="en-US" dirty="0"/>
              <a:t>Houston: 4</a:t>
            </a:r>
            <a:r>
              <a:rPr lang="en-US" baseline="30000" dirty="0"/>
              <a:t>th</a:t>
            </a:r>
            <a:r>
              <a:rPr lang="en-US" dirty="0"/>
              <a:t> highest ($194.5M)</a:t>
            </a:r>
          </a:p>
          <a:p>
            <a:pPr marL="285750" indent="-285750">
              <a:buFont typeface="Arial" panose="020B0604020202020204" pitchFamily="34" charset="0"/>
              <a:buChar char="•"/>
            </a:pPr>
            <a:r>
              <a:rPr lang="en-US" dirty="0"/>
              <a:t>Atlanta: 12</a:t>
            </a:r>
            <a:r>
              <a:rPr lang="en-US" baseline="30000" dirty="0"/>
              <a:t>th</a:t>
            </a:r>
            <a:r>
              <a:rPr lang="en-US" dirty="0"/>
              <a:t> highest ($147.5M)</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1219200"/>
            <a:ext cx="3429000" cy="990600"/>
          </a:xfrm>
        </p:spPr>
        <p:txBody>
          <a:bodyPr>
            <a:normAutofit fontScale="90000"/>
          </a:bodyPr>
          <a:lstStyle/>
          <a:p>
            <a:r>
              <a:rPr lang="en-US" dirty="0"/>
              <a:t>Attendance: winning alone does not fill the seats</a:t>
            </a:r>
          </a:p>
        </p:txBody>
      </p:sp>
      <p:sp>
        <p:nvSpPr>
          <p:cNvPr id="2" name="AutoShape 2" descr="data:image/jpeg;base64,/9j/4AAQSkZJRgABAQAAAQABAAD/2wBDAAkGBwgHBgkIBwgKCgkLDRYPDQwMDRsUFRAWIB0iIiAdHx8kKDQsJCYxJx8fLT0tMTU3Ojo6Iys/RD84QzQ5Ojf/2wBDAQoKCg0MDRoPDxo3JR8lNzc3Nzc3Nzc3Nzc3Nzc3Nzc3Nzc3Nzc3Nzc3Nzc3Nzc3Nzc3Nzc3Nzc3Nzc3Nzc3Nzf/wAARCACgAKIDASIAAhEBAxEB/8QAHAAAAgIDAQEAAAAAAAAAAAAAAAcGCAEEBQID/8QAShAAAQIEAwUFAwgGCQIHAAAAAQIDAAQFEQYhMQcSQVFhE3GBkaEUIrEjMkJSYnLB0RUzQ4KSshYkNDVUc6LC0kThFzdTdJPw8f/EABsBAAIDAQEBAAAAAAAAAAAAAAQFAAIDBgcB/8QAMBEAAgICAAQDBwQCAwAAAAAAAQIAAwQRBRIhMRNBUSIyQmFxgaGRscHRI+EGFFL/2gAMAwEAAhEDEQA/AHjBBBEkhBBGIkkzGCbCPlMzDUqyt+YdQ002LrWtVkpHUwsMV7W2mSuVw4yHljL2t5J3P3U6nvNvGNK6nsOlEo7qg2Yz5iZYlmVPTLzbTSRdS3FBKR3kxD6rtPwzTypDUy7OuD6Ms3cfxGw9YR1XrVSrUx29UnHZld8gs+6n7qRkPARz4YV8PHxmCtlH4RGxO7ZnL2kKMkD60w/c+SR+Mcpza/iFRO5LU1A5dks/74XsEELiUj4Zib7D5xgJ2vYjBuWKaRy7BY/3xvym2WooUBOUiVcHEtOqQfUGFhBH04tJ+GQX2Dzjxpm12hTNkz0vNySicyUBxPmnP0ia0qtUysN9pTJ5iZSBchtYJT3jUeMVZj2w87Lupel3FtOpN0uNqKVA9CIwfAQ+6dTVcph70tkCDpGYRmGdq9Up24xWk/pCX07TJLqR36K8R4w3qBiCm4glBM0uZS8j6SdFoPJSdRC+2h6veEKS1X7TqwRi8ZjGaQgggiSQgggiSQgggiSQjkYkxBT8OU5U5UXd0aNtp+e6rkkcT8I9Yjrsnh6lOz8+uyEZJSNXFHRI6n8zwiumJsQT2JKmuenlm3zWmgfdaTwCR8TxPoTjYxuPymN1oQfObuL8ZVPFEwfaVlmTBu3Ktq9wdT9ZXU+QiOQQQ6RFQaURczFjswgjs4cwtV8SOlFLlSttJst9Z3W0d6ufQXMNSgbJaTKIS5WX1z72u4n5NoeAzPn4Rjbk119Ces0Sln7RJJBUrdSCVchmY6MvQKzNJvLUioOj6yJVZHoIsW2zh/DrQShFPp6AOSWz+ZjTexzhtq4NTSv7ja1DzAtAT8TA7D9TDauG22e6CfoIhHMM19tJUuiVMAakyjn5Rzn2HpdW7MMuNK5OIKfjFiUY+w2o/wBvUnqWHP8AjG8xWaBWUdk3OyU0FD9WtST/AKVR8Xiez2H6y1nCrqxtlI+oMrJBFgq3s1w3VEqU3KmReOjkp7o/h+b6CFhinZvWaClyYl0ifkk5l1lPvIH2ka+IuO6DKsuuzp2MCfHdeshkbdLqc7SJ1ucpsyuXmEaLQdRyI0I6HKNThfhBBJAI6zEHXaP7AWP5XEqEyc3uy1USM272S9zKP+Oo6xNwcoqay64w6h5ham3UKCkLSbFJGhB5w+dmuN04kljJT6kpqjCbq4B5H1wOfMQpysXw/bXtDqL+boe8nUEYEZgGEwgggiSQjw6tLaFLWoJQkEqUo2AA1Jj3eFvtmxH7BSG6PLLtMTwPa2OaWRr5nLuBi9dZsYKJV2CrsxdbQsVuYorKlNKUKewSmWRpccVkcz6C3WItz6wGCH6IEXlEVsxY7MIYuz7Zy5WEtVOuJU1Tz7zTIJC3xzP1U+p7s4+Wy3BYrkz+lak2DTZddkNn9u4OB5pHHmcucM3GmKmcOyiW2QlyedHyTZ0SPrHp8YAzcvwwVX7mHYWE+Q4VRsnsJtVSr0fClObbcDbDaE2ZlmUi5twSn8YW1ex/VqktTcmv2CXN7Bo/KEdVcPC0RmenJmfm3JqdeU884blate7oOkfCOcsyGY9J6FgcDoxwGsHM34/SenFrdcLjq1OOHMrWbk+MeeN4ILwPHgAA0IWg11gvBeJJO1R8VVmjEezTq1sj9g776PI6eFoZWF8dSFaWiWmkiUnTkEKPuLP2Vc+h9YTcEbJcyGK83hGNlAnWm9R/PrGjjvZvKVlDs/RW25ao/OU2BZt/v+qrr58wkZmXelJhyXmW1NPNKKXG1iyknkRDjwHjZe+1Sqy4VJVZLMys5g8EqPwPgY39p2Ck1+SVU6c1aqMIuUpGcwgfRP2hw8u59hZ29Kx6ftPPuJcNsxrCrDr+8RMbFOnpmmzzE7JOlqYYWFoWOBHPpwI5RrkWOlukEONAjRifZEs3hHEDGJaKzUGLJUfdea/9NwWun8R0IjtxX/ZRiL9DYiRKPrtJz5DS7nJLl/cV5m3j0h/g3hFk0+E+vLyjKp+ddzMEEEYTWYVp+cVnxvWTXcTz06FEtdp2bPRCMh55n96H1jupGk4Sqc2hW64GShs/aV7o9TFZxbhoIY8PTe3MDym6BZmOhh6kvVysylNl8lvrCSq19xOqleABMc+G1sNowtP1p1Ivf2ZnLTQrP8o8DB19nh1loPUnOwEYE29I4Rw0OzRuS0m0ENN3zWdAL8yePeYR9Sn5ipz707Nr3nnVXUeA5AdBEz2sVYzFUZpbZ+Tlk77meritPJP80QOORybCzanpfAMEU0eMw6t+BCAZm0BNoauz7ByJJlqqVRvem1jeaaUP1IOhI+t8O+Mq6zYdRjn51eFVzv38hI3QNn1SqaEvTyhIy6swFpu4ofd4ePlEyk9m9BYQO2TMTC+KlulPom0TDIQCDloRfKcXkcYzL23z8o9B0kWe2f4cdGUo40ebbyx+NojVZ2YOISpyjzhcIz7GYABPcoZeYhnQRY0ofKZ08VzKm2HJ+vX95XOdk5mQmVS04ytl5GqFix7+6Ph3Q+cT4dk8QyZZmEhDyRdl5I95B/EcxCnpeDqnP1x2mONln2ddph4i6UDgRzuNPOArKCh0J1mDxqnIqLWnlK9/9TUw3QJzEE+GJQbraDd18/NQn8TyEPaTlxKyjMuHFuBpsIC3DdSrC1yecfCi0mTo0iiTkW91tOpOalnmTxMb2VoLpq8MTl+KcSbNs6DSjt/ZiK2vYZTSKympSiN2UnySpI0Q6PnDpfXvvEAiyWP6OK3hSflUo3n0Nl1nnvpzHnmPGK2Q/wAO3xK9HuJzWQnK2x5zIJBBBKTwI1EWYwTWP07hiRn1kF5SNx63105K9Rfxis8N3YVUSqXqdMUR8mpL7Yv9b3Vfyp84rnJzV83pPuM2n1GzBANIIURhF1tumizhaXlwSPaJtINuSUqV8QmEdrrDf28qIlKMi+rrpt3BP5woIdYQ1UIvyT7cIsbs3kk07BNLRYAuM9us8yslXwI8orir5qrcjFnkJTKYTT2QsGpD3QOjeUY8RbSATTDXmeJCsziqhV52cVe7zyljoL5DytGlGE5pHdGTHKE7O57BWgRAo8pI8A0hNYxGyh1IVLsDtnQeIGg8SR4Xia7Q8TVOgzkm1TXGkIdaUpW+2FZg2jR2OsJ3anMWG9vNoB6WJjV2w/3jTv8AIX/MILUFKNjvOXuIyeMCqwbUdNfbc62z7FFVrtQmmKi40tDTIWncb3c963wiMPbQsRIfcSl+XASsgfIDQHvjd2Rf3xP/APth/MIhEx/aXv8AMV8TFGsbwwdwqjBxjnWoUGgBoajLrWK6tJ4RotSYcaEzNk9qotXBsDoL5aRGjtExH/iJf/4B+cbWJv8Ay9wz95XwMRqgzzNNq8vOTMsJlpve3mTb3rgjjlqQfCJZY3MBuTCwsc47uagxBb8HoJ3mdo2IELClOSrqfqli2XeDE+/pWyMH/wBICzZRTu9jf9pvbu7flf0hP1qdZqNTmJuWlUSzTqrpZSRZOQHDu9Ymc3IvymydAeBQpcwl0pULHdK8r+Fj4xaux/a671MuIYGNqkhOUswBHyPcTnObRsQrWVIXLISTklLFwPMx5TtFxEDm9LHoWB+cR+kToptVlp1bIeSw4Flsm29HZqtaoNVqDk7M0icS46RvBqcSlOQtpuRmHYjfNDrMLHRwoxwV13Gv5jLwTiJWI6Wt55pDbzK+zcSk5HIEEXhA4nkRTMR1OSSLJZmXEoHJO8Sn0Ih67PGqMKW9MURUyEurAebmFhSkKA0y6GFDtSbDeOqpu57xQo9LoTD3hjHej6TgOLpWtzCsaG+x7iRWJzsamixjRDQOUxLONkc7WUP5Yg0SfZmopx1SN02u6oHu3FQzvG62+kVVH2xLHwQQQgjWKnbwgmTo67ZB11N+8JP4GE/D022Shfwk1MBNzLTaFE8goFPxIhFw5wTukD0i7JH+SYVmlQ6GLPy5E7hRoo0fkBugdW/+8VhGRva8WJ2Yzwn8E0033lMILCum4bD/AE7sZcQXaAzXDbleJZIskRmOhX5I06tT0mRYNPKCcvo3un0IjnxyhGjqev1OLEDjzEZOx2YSP0nKnX5NwdRmI19sAP6Qpptl2Kx/qERvBdYTRMQS8y6qzDl2nuiTx8CAfCGjjPDKcTSTHZPpamGVFTa1C6SDqDbuGfSC0/yU8o7zlsvlw+LLdZ7rf1qL7ZxWJGjVObdqT4abcl91KyknMKvbLpEVeUFvOLSbhSyRfkTEz/8ADKtf4iR1+ur8o+stsvqinEiZnZVtsaqb3lK8BYRn4dhAXUZLncPrue8W9W1v7T5YnBTs+wyDzJ/0mIxQ5OVn6rLy09M+zS7hIW7cDd90ka5agQ1MX4UfqtHptOpa2W0SZsO1JHuhO6NBrESOzGt/4iR/jV+UWsqbmGhuDYHEcf8A6zK1nKSW+2zIrWJaVlKnMy8jMiZlm1WbfBB3xlyy5wwKXWW2NmiXapKmeaDply2tdt5JVYZ9PwjmNbMaupY7Wck208wVK9LCJs5hSWVhP+j6HlAJTk8Rnv33t4jv4cotVW4JOtTHiWfiWJUnPzaI2fkO53FvITOFZmfZYfpMzLNOr3VOqniUtjmco5+LJOmyFacYo7wdlghJ3u0CwCdRfyjvq2ZVm53ZmTIvl76sx5RkbMa1cAzUmkcTvKJHpFClhGuWGV5eFXZ4i3nWuxJP36zrbHD/AFaqf5jfwMLvag6HsdVUjIJWhB62QmHXhHDreGqa4z2/auuK7R5y26L2tkOQEV5xBPGp12oT3CYmFrH3STb0tDrhdZHfyE4rjeQl+S1idif4mhEo2YtlzHVJCforWo9wQqIvE72MSpfxl23CXlXF36myf9x8oaZB1Ux+UT1DbiPuCAaQQgjScXGVMNYwxUpFAu46wezH2xmn1AisfUX8YtqdIrbtBopoWKp2XSndYdV27HLcWb28DceEMeH2aJUwTKXs0jkNTYfWg1MztEeUPlR7Qz94ZKHlunwMKuNukVGYpNTlqhKK3XpdwLTfQ8wehFx4wdfX4lZWDVtyODGxtZo5bmpersg7joDL3IKHzT4i48BC9h8MPU7GGG0rSN+UnWtD85B/5JI8xCVrdKmaLUnZKbT76D7qrZLTwUOh/OOSyairb1PSf+P54tp8Bj7S9vp/qaMMjZ/jRCUN0iruhATZMu+rS3BKjw6GFvBGFdhQ7Ea5uFXmVeG/2PpLJgg5pIMBAPCEhQMa1eioSyhxMzLJ0Zfud37p1HrEwk9qFPWn+uSE00rj2RSsepEHpkI3nONyOB5lJ9leYeok/wBOkHdEHe2nUZKCWpaeWq2QLaQPPeiN1jaTUpxstU5hEkg5Fd99zwuLDyiNfWPOZ08GzbG1ya+vSTjF+K5XD8sUgpenlj5Ji+n2lch8eELKhYvqNLqzs666qZbmF70y0s2C+o4Ajh0yjgPOuzDqnX3FOOKN1KWbknnePBgR72ZtidVh8GoopNdg5i3c/wBekez78pijDMwqnudqHmldmN8oUlwC6QbEEEG0RycwvWUvsinOrZZXJsykwPalfNUVl5QufnA7tj9o20iB4Zr87h+fD0oSttZAdYN91wfgeR//ACHsw6XpdtxTS2lLSFFCwLpJGh6wfj5BZek5LivDDh2a3tT2kNxXUnsNbN225lW7PrlW5QAr3j2hQAo342G8bwghoLaRNtqeJk16vGXlV70jIkobIOTi/pL6jgOgvxiFd8PcSoomz3M5y9wzaHYQhx7C6d2dPqNTWM3nUso7ki59VekJ1CFuLShtJUtRASkaknIDzizuEqQKFh2Rp2W+y38oRxWc1HzJjPPflr5fWXxV2252IIIIUQ+YtEC2u4bNXoIn5VG9N0+67AXK2vpDra294HnE+jyoXFjnFkc1sGEqyhhoypfl4QRNNpuEThyqmalGyKZNqJbto0vUo+JHTLhELjoK7A6hhFbKVOjJns2xmcNT5lZ1RVTJlXynEsq03x00v0F+EODE2H5HFFOT76Q8lO9LTKfetfPxScorZE2wFtAmsNqTJzwXM0sn5gN1M9UX4fZ8uoWZh+IOZRDMTLehwwOiPOa9XpM7RpxUpUGS0sZhWqVjmk8RGlD4IouL6SFJUzOyi/mqSc0K+KVCIFXdm09LFTlHdE21e/ZLIS4Ol9D6RzduMyHpPQMDj9Fyhb/Zb18j/UgkFo2Z6Qm6e4W56Wel1Dg4gp9dDGtrpnA+iO8fK6uNqdwtBaCPTSFPLCGkqWo6JQLk+UfNSxIHeeY9IQtxaUNpKlqIASkXJPIRJqNgSt1NQU6x7EwdXJgEE9ydfO0MjDuEqXh1vtUDtZkAlcy7a452+qP/ALeN66Gc9ekT5vG8bHBCnmb0H8mcLAmCTIrbqdXQPahmzLmx7LqftfDv009qmOBT2HKHSnQZx1O7MupP6lJ+iD9YjyB5kRr472nNMJdp2GlpceN0uTozQjojmeug4XhQOLU4tS3FKUtRJUpRuSTqSecP8PC0AzDpPPuIcRsybCzHZP4+kxBBG9RaTN1qpsU+QQVvvqsCdEjio9AM/CGxIA2YrAJOhJjsgw2arXP0pMN/1WQN0X0W79Efu6/ww9gMo5mHKNLUCky9OlE/JtJzWRmtR1Uep/7R1IQ32m1y3lGdSci6hBBBGM0hBBBEkmjWKXK1inPyNQbDku8myhoRyIPAjUGK7YywrO4WqXs8xdyVcJMvMBNg4n8FDiPEZRZeNCs0qSrNPckaiwl5hzUHUHgQeBHOCMfIalvlMbahYPnKrjODWJljbANQw2tyZYCpumXul9KfeaHJY4fe07tIh0OksWwbWL2UqdGb9HrNRok17TSptyWd+kUHJQ5KByI74ZtB2wtkJar0gpKtC/K5jxQdPAnuhRwRSyiuz3h1lktdOxlk6fi7DNYRus1STXvfsn1BCj+6qxjZVh+gTl1qplPdvxDKT8IrGc9c++PSHXG/1bi0fdURAbcOU9jCq86xO3T6HUsynC+H2vfFHkRbUlkfjGHqnh2hoPaTdOkgBoFIQfIZmK0qmH1/PfdV3rJj5x8Xhqjz/Es/ELHHUk/Ux41va1RJMKbpbT1QdtkoAtt+Zz8hCxxNjat4jJbnJjspU/8ATMXSg/e4q8Yjl4IKqxaq+oGzBHudoQQR1MP4fqWIp4StMl1OKH6xw5IbHNSuHxPC8bswUbaZgEnQmjJSkxPzbUpJsremHVbqG0C5JiwWz7BjOFqeVvbjtSfF33U6JH1E9B6nwt9MEYKkMLS28kB+fcFnZlSbfupHBPqeMSqFGVlGz2V7Q+mkJ1PeEEEEBwiEEEESSEEEESSEEEESSeVICgQoApIsQeML3Feyum1PfmaMpNOmiblATdlf7v0fDLpDEgMXSxqztTKsgYaMrLXsI1ygKUahIudiP+oaG+2f3hp42jh8L8Itpugixzvr1iO1bA2GqqVLmaUyhxWrrHySu/3besH15+hpxBWxf/JlbYIdE7scpbiiZKpzjAOgcSlwD4GOU7sYmgT2NbYKeG/LkH0VBAzaT5zI49g8orIONoaCdjM9f3q1LAdJdX5x0JXYxLggzdaeWOIZYCfUk/CPpzKR5z4Mez0iejcplLn6s/2FNlHppy9ilpBNu86Dxh8U3ZjheR3VOSbk2sfSmXSofwiyfSJZLSkvKMpZlWW2Wk6IaSEpHgIwfiA+ATVcU/EYpMMbIn3SmYxHMdkjX2WXVdR+8vQeF++GtTKZJ0qURK06Wbl2E6IbFs+Z5nqc42xGYAtue07YwpK1QdJiMwQRlLwgggiSQgggiST/2Q=="/>
          <p:cNvSpPr>
            <a:spLocks noChangeAspect="1" noChangeArrowheads="1"/>
          </p:cNvSpPr>
          <p:nvPr/>
        </p:nvSpPr>
        <p:spPr bwMode="auto">
          <a:xfrm>
            <a:off x="0" y="-500063"/>
            <a:ext cx="1038225" cy="10287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 name="AutoShape 4" descr="data:image/jpeg;base64,/9j/4AAQSkZJRgABAQAAAQABAAD/2wBDAAkGBwgHBgkIBwgKCgkLDRYPDQwMDRsUFRAWIB0iIiAdHx8kKDQsJCYxJx8fLT0tMTU3Ojo6Iys/RD84QzQ5Ojf/2wBDAQoKCg0MDRoPDxo3JR8lNzc3Nzc3Nzc3Nzc3Nzc3Nzc3Nzc3Nzc3Nzc3Nzc3Nzc3Nzc3Nzc3Nzc3Nzc3Nzc3Nzf/wAARCACgAKIDASIAAhEBAxEB/8QAHAAAAgIDAQEAAAAAAAAAAAAAAAcGCAEEBQID/8QAShAAAQIEAwUFAwgGCQIHAAAAAQIDAAQFEQYhMQcSQVFhE3GBkaEUIrEjMkJSYnLB0RUzQ4KSshYkNDVUc6LC0kThFzdTdJPw8f/EABsBAAIDAQEBAAAAAAAAAAAAAAQFAAIDBgcB/8QAMBEAAgICAAQDBwQCAwAAAAAAAQIAAwQRBRIhMRNBUSIyQmFxgaGRscHRI+EGFFL/2gAMAwEAAhEDEQA/AHjBBBEkhBBGIkkzGCbCPlMzDUqyt+YdQ002LrWtVkpHUwsMV7W2mSuVw4yHljL2t5J3P3U6nvNvGNK6nsOlEo7qg2Yz5iZYlmVPTLzbTSRdS3FBKR3kxD6rtPwzTypDUy7OuD6Ms3cfxGw9YR1XrVSrUx29UnHZld8gs+6n7qRkPARz4YV8PHxmCtlH4RGxO7ZnL2kKMkD60w/c+SR+Mcpza/iFRO5LU1A5dks/74XsEELiUj4Zib7D5xgJ2vYjBuWKaRy7BY/3xvym2WooUBOUiVcHEtOqQfUGFhBH04tJ+GQX2Dzjxpm12hTNkz0vNySicyUBxPmnP0ia0qtUysN9pTJ5iZSBchtYJT3jUeMVZj2w87Lupel3FtOpN0uNqKVA9CIwfAQ+6dTVcph70tkCDpGYRmGdq9Up24xWk/pCX07TJLqR36K8R4w3qBiCm4glBM0uZS8j6SdFoPJSdRC+2h6veEKS1X7TqwRi8ZjGaQgggiSQgggiSQgggiSQjkYkxBT8OU5U5UXd0aNtp+e6rkkcT8I9Yjrsnh6lOz8+uyEZJSNXFHRI6n8zwiumJsQT2JKmuenlm3zWmgfdaTwCR8TxPoTjYxuPymN1oQfObuL8ZVPFEwfaVlmTBu3Ktq9wdT9ZXU+QiOQQQ6RFQaURczFjswgjs4cwtV8SOlFLlSttJst9Z3W0d6ufQXMNSgbJaTKIS5WX1z72u4n5NoeAzPn4Rjbk119Ces0Sln7RJJBUrdSCVchmY6MvQKzNJvLUioOj6yJVZHoIsW2zh/DrQShFPp6AOSWz+ZjTexzhtq4NTSv7ja1DzAtAT8TA7D9TDauG22e6CfoIhHMM19tJUuiVMAakyjn5Rzn2HpdW7MMuNK5OIKfjFiUY+w2o/wBvUnqWHP8AjG8xWaBWUdk3OyU0FD9WtST/AKVR8Xiez2H6y1nCrqxtlI+oMrJBFgq3s1w3VEqU3KmReOjkp7o/h+b6CFhinZvWaClyYl0ifkk5l1lPvIH2ka+IuO6DKsuuzp2MCfHdeshkbdLqc7SJ1ucpsyuXmEaLQdRyI0I6HKNThfhBBJAI6zEHXaP7AWP5XEqEyc3uy1USM272S9zKP+Oo6xNwcoqay64w6h5ham3UKCkLSbFJGhB5w+dmuN04kljJT6kpqjCbq4B5H1wOfMQpysXw/bXtDqL+boe8nUEYEZgGEwgggiSQjw6tLaFLWoJQkEqUo2AA1Jj3eFvtmxH7BSG6PLLtMTwPa2OaWRr5nLuBi9dZsYKJV2CrsxdbQsVuYorKlNKUKewSmWRpccVkcz6C3WItz6wGCH6IEXlEVsxY7MIYuz7Zy5WEtVOuJU1Tz7zTIJC3xzP1U+p7s4+Wy3BYrkz+lak2DTZddkNn9u4OB5pHHmcucM3GmKmcOyiW2QlyedHyTZ0SPrHp8YAzcvwwVX7mHYWE+Q4VRsnsJtVSr0fClObbcDbDaE2ZlmUi5twSn8YW1ex/VqktTcmv2CXN7Bo/KEdVcPC0RmenJmfm3JqdeU884blate7oOkfCOcsyGY9J6FgcDoxwGsHM34/SenFrdcLjq1OOHMrWbk+MeeN4ILwPHgAA0IWg11gvBeJJO1R8VVmjEezTq1sj9g776PI6eFoZWF8dSFaWiWmkiUnTkEKPuLP2Vc+h9YTcEbJcyGK83hGNlAnWm9R/PrGjjvZvKVlDs/RW25ao/OU2BZt/v+qrr58wkZmXelJhyXmW1NPNKKXG1iyknkRDjwHjZe+1Sqy4VJVZLMys5g8EqPwPgY39p2Ck1+SVU6c1aqMIuUpGcwgfRP2hw8u59hZ29Kx6ftPPuJcNsxrCrDr+8RMbFOnpmmzzE7JOlqYYWFoWOBHPpwI5RrkWOlukEONAjRifZEs3hHEDGJaKzUGLJUfdea/9NwWun8R0IjtxX/ZRiL9DYiRKPrtJz5DS7nJLl/cV5m3j0h/g3hFk0+E+vLyjKp+ddzMEEEYTWYVp+cVnxvWTXcTz06FEtdp2bPRCMh55n96H1jupGk4Sqc2hW64GShs/aV7o9TFZxbhoIY8PTe3MDym6BZmOhh6kvVysylNl8lvrCSq19xOqleABMc+G1sNowtP1p1Ivf2ZnLTQrP8o8DB19nh1loPUnOwEYE29I4Rw0OzRuS0m0ENN3zWdAL8yePeYR9Sn5ipz707Nr3nnVXUeA5AdBEz2sVYzFUZpbZ+Tlk77meritPJP80QOORybCzanpfAMEU0eMw6t+BCAZm0BNoauz7ByJJlqqVRvem1jeaaUP1IOhI+t8O+Mq6zYdRjn51eFVzv38hI3QNn1SqaEvTyhIy6swFpu4ofd4ePlEyk9m9BYQO2TMTC+KlulPom0TDIQCDloRfKcXkcYzL23z8o9B0kWe2f4cdGUo40ebbyx+NojVZ2YOISpyjzhcIz7GYABPcoZeYhnQRY0ofKZ08VzKm2HJ+vX95XOdk5mQmVS04ytl5GqFix7+6Ph3Q+cT4dk8QyZZmEhDyRdl5I95B/EcxCnpeDqnP1x2mONln2ddph4i6UDgRzuNPOArKCh0J1mDxqnIqLWnlK9/9TUw3QJzEE+GJQbraDd18/NQn8TyEPaTlxKyjMuHFuBpsIC3DdSrC1yecfCi0mTo0iiTkW91tOpOalnmTxMb2VoLpq8MTl+KcSbNs6DSjt/ZiK2vYZTSKympSiN2UnySpI0Q6PnDpfXvvEAiyWP6OK3hSflUo3n0Nl1nnvpzHnmPGK2Q/wAO3xK9HuJzWQnK2x5zIJBBBKTwI1EWYwTWP07hiRn1kF5SNx63105K9Rfxis8N3YVUSqXqdMUR8mpL7Yv9b3Vfyp84rnJzV83pPuM2n1GzBANIIURhF1tumizhaXlwSPaJtINuSUqV8QmEdrrDf28qIlKMi+rrpt3BP5woIdYQ1UIvyT7cIsbs3kk07BNLRYAuM9us8yslXwI8orir5qrcjFnkJTKYTT2QsGpD3QOjeUY8RbSATTDXmeJCsziqhV52cVe7zyljoL5DytGlGE5pHdGTHKE7O57BWgRAo8pI8A0hNYxGyh1IVLsDtnQeIGg8SR4Xia7Q8TVOgzkm1TXGkIdaUpW+2FZg2jR2OsJ3anMWG9vNoB6WJjV2w/3jTv8AIX/MILUFKNjvOXuIyeMCqwbUdNfbc62z7FFVrtQmmKi40tDTIWncb3c963wiMPbQsRIfcSl+XASsgfIDQHvjd2Rf3xP/APth/MIhEx/aXv8AMV8TFGsbwwdwqjBxjnWoUGgBoajLrWK6tJ4RotSYcaEzNk9qotXBsDoL5aRGjtExH/iJf/4B+cbWJv8Ay9wz95XwMRqgzzNNq8vOTMsJlpve3mTb3rgjjlqQfCJZY3MBuTCwsc47uagxBb8HoJ3mdo2IELClOSrqfqli2XeDE+/pWyMH/wBICzZRTu9jf9pvbu7flf0hP1qdZqNTmJuWlUSzTqrpZSRZOQHDu9Ymc3IvymydAeBQpcwl0pULHdK8r+Fj4xaux/a671MuIYGNqkhOUswBHyPcTnObRsQrWVIXLISTklLFwPMx5TtFxEDm9LHoWB+cR+kToptVlp1bIeSw4Flsm29HZqtaoNVqDk7M0icS46RvBqcSlOQtpuRmHYjfNDrMLHRwoxwV13Gv5jLwTiJWI6Wt55pDbzK+zcSk5HIEEXhA4nkRTMR1OSSLJZmXEoHJO8Sn0Ih67PGqMKW9MURUyEurAebmFhSkKA0y6GFDtSbDeOqpu57xQo9LoTD3hjHej6TgOLpWtzCsaG+x7iRWJzsamixjRDQOUxLONkc7WUP5Yg0SfZmopx1SN02u6oHu3FQzvG62+kVVH2xLHwQQQgjWKnbwgmTo67ZB11N+8JP4GE/D022Shfwk1MBNzLTaFE8goFPxIhFw5wTukD0i7JH+SYVmlQ6GLPy5E7hRoo0fkBugdW/+8VhGRva8WJ2Yzwn8E0033lMILCum4bD/AE7sZcQXaAzXDbleJZIskRmOhX5I06tT0mRYNPKCcvo3un0IjnxyhGjqev1OLEDjzEZOx2YSP0nKnX5NwdRmI19sAP6Qpptl2Kx/qERvBdYTRMQS8y6qzDl2nuiTx8CAfCGjjPDKcTSTHZPpamGVFTa1C6SDqDbuGfSC0/yU8o7zlsvlw+LLdZ7rf1qL7ZxWJGjVObdqT4abcl91KyknMKvbLpEVeUFvOLSbhSyRfkTEz/8ADKtf4iR1+ur8o+stsvqinEiZnZVtsaqb3lK8BYRn4dhAXUZLncPrue8W9W1v7T5YnBTs+wyDzJ/0mIxQ5OVn6rLy09M+zS7hIW7cDd90ka5agQ1MX4UfqtHptOpa2W0SZsO1JHuhO6NBrESOzGt/4iR/jV+UWsqbmGhuDYHEcf8A6zK1nKSW+2zIrWJaVlKnMy8jMiZlm1WbfBB3xlyy5wwKXWW2NmiXapKmeaDply2tdt5JVYZ9PwjmNbMaupY7Wck208wVK9LCJs5hSWVhP+j6HlAJTk8Rnv33t4jv4cotVW4JOtTHiWfiWJUnPzaI2fkO53FvITOFZmfZYfpMzLNOr3VOqniUtjmco5+LJOmyFacYo7wdlghJ3u0CwCdRfyjvq2ZVm53ZmTIvl76sx5RkbMa1cAzUmkcTvKJHpFClhGuWGV5eFXZ4i3nWuxJP36zrbHD/AFaqf5jfwMLvag6HsdVUjIJWhB62QmHXhHDreGqa4z2/auuK7R5y26L2tkOQEV5xBPGp12oT3CYmFrH3STb0tDrhdZHfyE4rjeQl+S1idif4mhEo2YtlzHVJCforWo9wQqIvE72MSpfxl23CXlXF36myf9x8oaZB1Ux+UT1DbiPuCAaQQgjScXGVMNYwxUpFAu46wezH2xmn1AisfUX8YtqdIrbtBopoWKp2XSndYdV27HLcWb28DceEMeH2aJUwTKXs0jkNTYfWg1MztEeUPlR7Qz94ZKHlunwMKuNukVGYpNTlqhKK3XpdwLTfQ8wehFx4wdfX4lZWDVtyODGxtZo5bmpersg7joDL3IKHzT4i48BC9h8MPU7GGG0rSN+UnWtD85B/5JI8xCVrdKmaLUnZKbT76D7qrZLTwUOh/OOSyairb1PSf+P54tp8Bj7S9vp/qaMMjZ/jRCUN0iruhATZMu+rS3BKjw6GFvBGFdhQ7Ea5uFXmVeG/2PpLJgg5pIMBAPCEhQMa1eioSyhxMzLJ0Zfud37p1HrEwk9qFPWn+uSE00rj2RSsepEHpkI3nONyOB5lJ9leYeok/wBOkHdEHe2nUZKCWpaeWq2QLaQPPeiN1jaTUpxstU5hEkg5Fd99zwuLDyiNfWPOZ08GzbG1ya+vSTjF+K5XD8sUgpenlj5Ji+n2lch8eELKhYvqNLqzs666qZbmF70y0s2C+o4Ajh0yjgPOuzDqnX3FOOKN1KWbknnePBgR72ZtidVh8GoopNdg5i3c/wBekez78pijDMwqnudqHmldmN8oUlwC6QbEEEG0RycwvWUvsinOrZZXJsykwPalfNUVl5QufnA7tj9o20iB4Zr87h+fD0oSttZAdYN91wfgeR//ACHsw6XpdtxTS2lLSFFCwLpJGh6wfj5BZek5LivDDh2a3tT2kNxXUnsNbN225lW7PrlW5QAr3j2hQAo342G8bwghoLaRNtqeJk16vGXlV70jIkobIOTi/pL6jgOgvxiFd8PcSoomz3M5y9wzaHYQhx7C6d2dPqNTWM3nUso7ki59VekJ1CFuLShtJUtRASkaknIDzizuEqQKFh2Rp2W+y38oRxWc1HzJjPPflr5fWXxV2252IIIIUQ+YtEC2u4bNXoIn5VG9N0+67AXK2vpDra294HnE+jyoXFjnFkc1sGEqyhhoypfl4QRNNpuEThyqmalGyKZNqJbto0vUo+JHTLhELjoK7A6hhFbKVOjJns2xmcNT5lZ1RVTJlXynEsq03x00v0F+EODE2H5HFFOT76Q8lO9LTKfetfPxScorZE2wFtAmsNqTJzwXM0sn5gN1M9UX4fZ8uoWZh+IOZRDMTLehwwOiPOa9XpM7RpxUpUGS0sZhWqVjmk8RGlD4IouL6SFJUzOyi/mqSc0K+KVCIFXdm09LFTlHdE21e/ZLIS4Ol9D6RzduMyHpPQMDj9Fyhb/Zb18j/UgkFo2Z6Qm6e4W56Wel1Dg4gp9dDGtrpnA+iO8fK6uNqdwtBaCPTSFPLCGkqWo6JQLk+UfNSxIHeeY9IQtxaUNpKlqIASkXJPIRJqNgSt1NQU6x7EwdXJgEE9ydfO0MjDuEqXh1vtUDtZkAlcy7a452+qP/ALeN66Gc9ekT5vG8bHBCnmb0H8mcLAmCTIrbqdXQPahmzLmx7LqftfDv009qmOBT2HKHSnQZx1O7MupP6lJ+iD9YjyB5kRr472nNMJdp2GlpceN0uTozQjojmeug4XhQOLU4tS3FKUtRJUpRuSTqSecP8PC0AzDpPPuIcRsybCzHZP4+kxBBG9RaTN1qpsU+QQVvvqsCdEjio9AM/CGxIA2YrAJOhJjsgw2arXP0pMN/1WQN0X0W79Efu6/ww9gMo5mHKNLUCky9OlE/JtJzWRmtR1Uep/7R1IQ32m1y3lGdSci6hBBBGM0hBBBEkmjWKXK1inPyNQbDku8myhoRyIPAjUGK7YywrO4WqXs8xdyVcJMvMBNg4n8FDiPEZRZeNCs0qSrNPckaiwl5hzUHUHgQeBHOCMfIalvlMbahYPnKrjODWJljbANQw2tyZYCpumXul9KfeaHJY4fe07tIh0OksWwbWL2UqdGb9HrNRok17TSptyWd+kUHJQ5KByI74ZtB2wtkJar0gpKtC/K5jxQdPAnuhRwRSyiuz3h1lktdOxlk6fi7DNYRus1STXvfsn1BCj+6qxjZVh+gTl1qplPdvxDKT8IrGc9c++PSHXG/1bi0fdURAbcOU9jCq86xO3T6HUsynC+H2vfFHkRbUlkfjGHqnh2hoPaTdOkgBoFIQfIZmK0qmH1/PfdV3rJj5x8Xhqjz/Es/ELHHUk/Ux41va1RJMKbpbT1QdtkoAtt+Zz8hCxxNjat4jJbnJjspU/8ATMXSg/e4q8Yjl4IKqxaq+oGzBHudoQQR1MP4fqWIp4StMl1OKH6xw5IbHNSuHxPC8bswUbaZgEnQmjJSkxPzbUpJsremHVbqG0C5JiwWz7BjOFqeVvbjtSfF33U6JH1E9B6nwt9MEYKkMLS28kB+fcFnZlSbfupHBPqeMSqFGVlGz2V7Q+mkJ1PeEEEEBwiEEEESSEEEESSEEEESSeVICgQoApIsQeML3Feyum1PfmaMpNOmiblATdlf7v0fDLpDEgMXSxqztTKsgYaMrLXsI1ygKUahIudiP+oaG+2f3hp42jh8L8Itpugixzvr1iO1bA2GqqVLmaUyhxWrrHySu/3besH15+hpxBWxf/JlbYIdE7scpbiiZKpzjAOgcSlwD4GOU7sYmgT2NbYKeG/LkH0VBAzaT5zI49g8orIONoaCdjM9f3q1LAdJdX5x0JXYxLggzdaeWOIZYCfUk/CPpzKR5z4Mez0iejcplLn6s/2FNlHppy9ilpBNu86Dxh8U3ZjheR3VOSbk2sfSmXSofwiyfSJZLSkvKMpZlWW2Wk6IaSEpHgIwfiA+ATVcU/EYpMMbIn3SmYxHMdkjX2WXVdR+8vQeF++GtTKZJ0qURK06Wbl2E6IbFs+Z5nqc42xGYAtue07YwpK1QdJiMwQRlLwgggiSQgggiST/2Q=="/>
          <p:cNvSpPr>
            <a:spLocks noChangeAspect="1" noChangeArrowheads="1"/>
          </p:cNvSpPr>
          <p:nvPr/>
        </p:nvSpPr>
        <p:spPr bwMode="auto">
          <a:xfrm>
            <a:off x="152400" y="-347663"/>
            <a:ext cx="1038225" cy="10287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9"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4267200" y="528638"/>
            <a:ext cx="4572000" cy="5656065"/>
          </a:xfrm>
          <a:prstGeom prst="rect">
            <a:avLst/>
          </a:prstGeom>
          <a:noFill/>
          <a:ln w="15875">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descr="image001"/>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81000" y="3810000"/>
            <a:ext cx="3306443" cy="2743200"/>
          </a:xfrm>
          <a:prstGeom prst="rect">
            <a:avLst/>
          </a:prstGeom>
          <a:noFill/>
          <a:ln w="15875">
            <a:solidFill>
              <a:schemeClr val="bg1">
                <a:lumMod val="50000"/>
              </a:schemeClr>
            </a:solidFill>
            <a:miter lim="800000"/>
            <a:headEnd/>
            <a:tailEnd/>
          </a:ln>
        </p:spPr>
      </p:pic>
    </p:spTree>
    <p:extLst>
      <p:ext uri="{BB962C8B-B14F-4D97-AF65-F5344CB8AC3E}">
        <p14:creationId xmlns:p14="http://schemas.microsoft.com/office/powerpoint/2010/main" val="1693880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115232-344A-4707-9003-EB4509E5B50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62000" y="457200"/>
            <a:ext cx="7315200" cy="6235910"/>
          </a:xfrm>
          <a:prstGeom prst="rect">
            <a:avLst/>
          </a:prstGeom>
          <a:ln w="19050">
            <a:solidFill>
              <a:srgbClr val="002060"/>
            </a:solid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3458208" y="202580"/>
            <a:ext cx="5253817" cy="3352800"/>
          </a:xfrm>
          <a:prstGeom prst="rect">
            <a:avLst/>
          </a:prstGeom>
          <a:noFill/>
          <a:ln w="25400">
            <a:solidFill>
              <a:srgbClr val="00206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91387" y="5181600"/>
            <a:ext cx="4404413" cy="1147817"/>
          </a:xfrm>
          <a:prstGeom prst="rect">
            <a:avLst/>
          </a:prstGeom>
          <a:noFill/>
          <a:ln w="222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a:spLocks noGrp="1"/>
          </p:cNvSpPr>
          <p:nvPr>
            <p:ph type="title"/>
          </p:nvPr>
        </p:nvSpPr>
        <p:spPr>
          <a:xfrm>
            <a:off x="76199" y="838200"/>
            <a:ext cx="2732315" cy="990600"/>
          </a:xfrm>
        </p:spPr>
        <p:txBody>
          <a:bodyPr>
            <a:normAutofit fontScale="90000"/>
          </a:bodyPr>
          <a:lstStyle/>
          <a:p>
            <a:r>
              <a:rPr lang="en-US" dirty="0"/>
              <a:t>Even emotion has its limits</a:t>
            </a:r>
          </a:p>
        </p:txBody>
      </p:sp>
      <p:pic>
        <p:nvPicPr>
          <p:cNvPr id="2"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45143" y="4107543"/>
            <a:ext cx="997857" cy="997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39997" y="2362200"/>
            <a:ext cx="1017169" cy="785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709566" y="2450306"/>
            <a:ext cx="1109834" cy="621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4146525" y="3648554"/>
            <a:ext cx="4852332" cy="3066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619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10F41A-0B41-4B14-9F65-15F7BFEBD1DC}"/>
              </a:ext>
            </a:extLst>
          </p:cNvPr>
          <p:cNvPicPr>
            <a:picLocks noChangeAspect="1"/>
          </p:cNvPicPr>
          <p:nvPr/>
        </p:nvPicPr>
        <p:blipFill>
          <a:blip r:embed="rId3"/>
          <a:stretch>
            <a:fillRect/>
          </a:stretch>
        </p:blipFill>
        <p:spPr>
          <a:xfrm>
            <a:off x="228599" y="1295400"/>
            <a:ext cx="8675077" cy="4876800"/>
          </a:xfrm>
          <a:prstGeom prst="rect">
            <a:avLst/>
          </a:prstGeom>
        </p:spPr>
      </p:pic>
      <p:sp>
        <p:nvSpPr>
          <p:cNvPr id="5" name="TextBox 4">
            <a:extLst>
              <a:ext uri="{FF2B5EF4-FFF2-40B4-BE49-F238E27FC236}">
                <a16:creationId xmlns:a16="http://schemas.microsoft.com/office/drawing/2014/main" id="{5A62CD70-1115-4962-ADB4-493E10A15500}"/>
              </a:ext>
            </a:extLst>
          </p:cNvPr>
          <p:cNvSpPr txBox="1"/>
          <p:nvPr/>
        </p:nvSpPr>
        <p:spPr>
          <a:xfrm>
            <a:off x="381000" y="457200"/>
            <a:ext cx="2210862" cy="369332"/>
          </a:xfrm>
          <a:prstGeom prst="rect">
            <a:avLst/>
          </a:prstGeom>
          <a:noFill/>
        </p:spPr>
        <p:txBody>
          <a:bodyPr wrap="none" rtlCol="0">
            <a:spAutoFit/>
          </a:bodyPr>
          <a:lstStyle/>
          <a:p>
            <a:r>
              <a:rPr lang="en-US" b="1" dirty="0">
                <a:solidFill>
                  <a:srgbClr val="0000FF"/>
                </a:solidFill>
              </a:rPr>
              <a:t>MLB Salaries 2020</a:t>
            </a:r>
          </a:p>
        </p:txBody>
      </p:sp>
      <p:sp>
        <p:nvSpPr>
          <p:cNvPr id="7" name="5-Point Star 5">
            <a:extLst>
              <a:ext uri="{FF2B5EF4-FFF2-40B4-BE49-F238E27FC236}">
                <a16:creationId xmlns:a16="http://schemas.microsoft.com/office/drawing/2014/main" id="{B92866DE-05B1-4FED-B499-7FD7AFAF0BBF}"/>
              </a:ext>
            </a:extLst>
          </p:cNvPr>
          <p:cNvSpPr/>
          <p:nvPr/>
        </p:nvSpPr>
        <p:spPr>
          <a:xfrm>
            <a:off x="6604888" y="503992"/>
            <a:ext cx="114300" cy="1143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5-Point Star 6">
            <a:extLst>
              <a:ext uri="{FF2B5EF4-FFF2-40B4-BE49-F238E27FC236}">
                <a16:creationId xmlns:a16="http://schemas.microsoft.com/office/drawing/2014/main" id="{3A3BE0AB-2FFB-4F0E-9C30-597C6EBCD9C9}"/>
              </a:ext>
            </a:extLst>
          </p:cNvPr>
          <p:cNvSpPr/>
          <p:nvPr/>
        </p:nvSpPr>
        <p:spPr>
          <a:xfrm>
            <a:off x="6154754" y="889516"/>
            <a:ext cx="114300" cy="114300"/>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highlight>
                <a:srgbClr val="FFFF00"/>
              </a:highlight>
            </a:endParaRPr>
          </a:p>
        </p:txBody>
      </p:sp>
      <p:sp>
        <p:nvSpPr>
          <p:cNvPr id="11" name="TextBox 10">
            <a:extLst>
              <a:ext uri="{FF2B5EF4-FFF2-40B4-BE49-F238E27FC236}">
                <a16:creationId xmlns:a16="http://schemas.microsoft.com/office/drawing/2014/main" id="{F3F04B3F-65D3-4B79-9F9F-6339E5AB8AA5}"/>
              </a:ext>
            </a:extLst>
          </p:cNvPr>
          <p:cNvSpPr txBox="1"/>
          <p:nvPr/>
        </p:nvSpPr>
        <p:spPr>
          <a:xfrm>
            <a:off x="6985888" y="427792"/>
            <a:ext cx="1725409" cy="338554"/>
          </a:xfrm>
          <a:prstGeom prst="rect">
            <a:avLst/>
          </a:prstGeom>
          <a:noFill/>
        </p:spPr>
        <p:txBody>
          <a:bodyPr wrap="none" rtlCol="0">
            <a:spAutoFit/>
          </a:bodyPr>
          <a:lstStyle/>
          <a:p>
            <a:r>
              <a:rPr lang="en-US" sz="1600" dirty="0"/>
              <a:t>PLAYOFF TEAM</a:t>
            </a:r>
          </a:p>
        </p:txBody>
      </p:sp>
      <p:sp>
        <p:nvSpPr>
          <p:cNvPr id="13" name="TextBox 12">
            <a:extLst>
              <a:ext uri="{FF2B5EF4-FFF2-40B4-BE49-F238E27FC236}">
                <a16:creationId xmlns:a16="http://schemas.microsoft.com/office/drawing/2014/main" id="{ACCE96BC-33B7-4ECB-B360-2D6845BDFC9C}"/>
              </a:ext>
            </a:extLst>
          </p:cNvPr>
          <p:cNvSpPr txBox="1"/>
          <p:nvPr/>
        </p:nvSpPr>
        <p:spPr>
          <a:xfrm>
            <a:off x="6477000" y="804446"/>
            <a:ext cx="2378664" cy="338554"/>
          </a:xfrm>
          <a:prstGeom prst="rect">
            <a:avLst/>
          </a:prstGeom>
          <a:noFill/>
        </p:spPr>
        <p:txBody>
          <a:bodyPr wrap="none" rtlCol="0">
            <a:spAutoFit/>
          </a:bodyPr>
          <a:lstStyle/>
          <a:p>
            <a:r>
              <a:rPr lang="en-US" sz="1600" dirty="0"/>
              <a:t>WORLD SERIES TEAM</a:t>
            </a:r>
          </a:p>
        </p:txBody>
      </p:sp>
      <p:sp>
        <p:nvSpPr>
          <p:cNvPr id="15" name="5-Point Star 5">
            <a:extLst>
              <a:ext uri="{FF2B5EF4-FFF2-40B4-BE49-F238E27FC236}">
                <a16:creationId xmlns:a16="http://schemas.microsoft.com/office/drawing/2014/main" id="{CB761889-0AF4-4896-B5E1-FE4A773A0894}"/>
              </a:ext>
            </a:extLst>
          </p:cNvPr>
          <p:cNvSpPr/>
          <p:nvPr/>
        </p:nvSpPr>
        <p:spPr>
          <a:xfrm>
            <a:off x="8572500" y="4305300"/>
            <a:ext cx="114300" cy="1143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5-Point Star 5">
            <a:extLst>
              <a:ext uri="{FF2B5EF4-FFF2-40B4-BE49-F238E27FC236}">
                <a16:creationId xmlns:a16="http://schemas.microsoft.com/office/drawing/2014/main" id="{53402B0D-4EF5-48DF-8867-7EDD65BCC9B7}"/>
              </a:ext>
            </a:extLst>
          </p:cNvPr>
          <p:cNvSpPr/>
          <p:nvPr/>
        </p:nvSpPr>
        <p:spPr>
          <a:xfrm>
            <a:off x="7543800" y="4343400"/>
            <a:ext cx="114300" cy="1143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5-Point Star 5">
            <a:extLst>
              <a:ext uri="{FF2B5EF4-FFF2-40B4-BE49-F238E27FC236}">
                <a16:creationId xmlns:a16="http://schemas.microsoft.com/office/drawing/2014/main" id="{4D6317FE-05F1-4C5A-94F8-E07E74D91151}"/>
              </a:ext>
            </a:extLst>
          </p:cNvPr>
          <p:cNvSpPr/>
          <p:nvPr/>
        </p:nvSpPr>
        <p:spPr>
          <a:xfrm>
            <a:off x="7048500" y="4343400"/>
            <a:ext cx="114300" cy="1143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5-Point Star 5">
            <a:extLst>
              <a:ext uri="{FF2B5EF4-FFF2-40B4-BE49-F238E27FC236}">
                <a16:creationId xmlns:a16="http://schemas.microsoft.com/office/drawing/2014/main" id="{11B42267-0DFF-447C-B703-11B961B2CC94}"/>
              </a:ext>
            </a:extLst>
          </p:cNvPr>
          <p:cNvSpPr/>
          <p:nvPr/>
        </p:nvSpPr>
        <p:spPr>
          <a:xfrm>
            <a:off x="6781800" y="4343400"/>
            <a:ext cx="114300" cy="1143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5-Point Star 5">
            <a:extLst>
              <a:ext uri="{FF2B5EF4-FFF2-40B4-BE49-F238E27FC236}">
                <a16:creationId xmlns:a16="http://schemas.microsoft.com/office/drawing/2014/main" id="{9D89656C-38A9-4749-94DE-98EF7A6E7FE4}"/>
              </a:ext>
            </a:extLst>
          </p:cNvPr>
          <p:cNvSpPr/>
          <p:nvPr/>
        </p:nvSpPr>
        <p:spPr>
          <a:xfrm>
            <a:off x="6286500" y="4343400"/>
            <a:ext cx="114300" cy="1143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5-Point Star 5">
            <a:extLst>
              <a:ext uri="{FF2B5EF4-FFF2-40B4-BE49-F238E27FC236}">
                <a16:creationId xmlns:a16="http://schemas.microsoft.com/office/drawing/2014/main" id="{4EC83266-671D-4D64-B252-9482D8B66894}"/>
              </a:ext>
            </a:extLst>
          </p:cNvPr>
          <p:cNvSpPr/>
          <p:nvPr/>
        </p:nvSpPr>
        <p:spPr>
          <a:xfrm>
            <a:off x="5486400" y="4343400"/>
            <a:ext cx="114300" cy="1143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5-Point Star 5">
            <a:extLst>
              <a:ext uri="{FF2B5EF4-FFF2-40B4-BE49-F238E27FC236}">
                <a16:creationId xmlns:a16="http://schemas.microsoft.com/office/drawing/2014/main" id="{66BEBC7C-FE41-4243-9A4A-531D392877E0}"/>
              </a:ext>
            </a:extLst>
          </p:cNvPr>
          <p:cNvSpPr/>
          <p:nvPr/>
        </p:nvSpPr>
        <p:spPr>
          <a:xfrm>
            <a:off x="5257800" y="4343400"/>
            <a:ext cx="114300" cy="1143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5-Point Star 5">
            <a:extLst>
              <a:ext uri="{FF2B5EF4-FFF2-40B4-BE49-F238E27FC236}">
                <a16:creationId xmlns:a16="http://schemas.microsoft.com/office/drawing/2014/main" id="{7D32D650-1674-4199-81DD-420CE3E051D7}"/>
              </a:ext>
            </a:extLst>
          </p:cNvPr>
          <p:cNvSpPr/>
          <p:nvPr/>
        </p:nvSpPr>
        <p:spPr>
          <a:xfrm>
            <a:off x="5029200" y="4343400"/>
            <a:ext cx="114300" cy="1143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5-Point Star 5">
            <a:extLst>
              <a:ext uri="{FF2B5EF4-FFF2-40B4-BE49-F238E27FC236}">
                <a16:creationId xmlns:a16="http://schemas.microsoft.com/office/drawing/2014/main" id="{541676EF-1448-450F-9CE9-9F1283C86BD9}"/>
              </a:ext>
            </a:extLst>
          </p:cNvPr>
          <p:cNvSpPr/>
          <p:nvPr/>
        </p:nvSpPr>
        <p:spPr>
          <a:xfrm>
            <a:off x="4495800" y="4343400"/>
            <a:ext cx="114300" cy="1143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5-Point Star 5">
            <a:extLst>
              <a:ext uri="{FF2B5EF4-FFF2-40B4-BE49-F238E27FC236}">
                <a16:creationId xmlns:a16="http://schemas.microsoft.com/office/drawing/2014/main" id="{622039A5-D9BA-49BD-A29F-A98785356874}"/>
              </a:ext>
            </a:extLst>
          </p:cNvPr>
          <p:cNvSpPr/>
          <p:nvPr/>
        </p:nvSpPr>
        <p:spPr>
          <a:xfrm>
            <a:off x="4229100" y="4343400"/>
            <a:ext cx="114300" cy="1143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5-Point Star 5">
            <a:extLst>
              <a:ext uri="{FF2B5EF4-FFF2-40B4-BE49-F238E27FC236}">
                <a16:creationId xmlns:a16="http://schemas.microsoft.com/office/drawing/2014/main" id="{E0B31B62-B321-4185-932B-3B2D76F4BBAF}"/>
              </a:ext>
            </a:extLst>
          </p:cNvPr>
          <p:cNvSpPr/>
          <p:nvPr/>
        </p:nvSpPr>
        <p:spPr>
          <a:xfrm>
            <a:off x="2971800" y="4343400"/>
            <a:ext cx="114300" cy="1143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5-Point Star 5">
            <a:extLst>
              <a:ext uri="{FF2B5EF4-FFF2-40B4-BE49-F238E27FC236}">
                <a16:creationId xmlns:a16="http://schemas.microsoft.com/office/drawing/2014/main" id="{35275F66-9DE6-46A1-B5CD-6EAA6579DC53}"/>
              </a:ext>
            </a:extLst>
          </p:cNvPr>
          <p:cNvSpPr/>
          <p:nvPr/>
        </p:nvSpPr>
        <p:spPr>
          <a:xfrm>
            <a:off x="1943100" y="4343400"/>
            <a:ext cx="114300" cy="1143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5-Point Star 5">
            <a:extLst>
              <a:ext uri="{FF2B5EF4-FFF2-40B4-BE49-F238E27FC236}">
                <a16:creationId xmlns:a16="http://schemas.microsoft.com/office/drawing/2014/main" id="{8CE869F6-D567-433B-902C-23E556F33D6A}"/>
              </a:ext>
            </a:extLst>
          </p:cNvPr>
          <p:cNvSpPr/>
          <p:nvPr/>
        </p:nvSpPr>
        <p:spPr>
          <a:xfrm>
            <a:off x="1676400" y="3657600"/>
            <a:ext cx="114300" cy="1143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5-Point Star 5">
            <a:extLst>
              <a:ext uri="{FF2B5EF4-FFF2-40B4-BE49-F238E27FC236}">
                <a16:creationId xmlns:a16="http://schemas.microsoft.com/office/drawing/2014/main" id="{44F30768-3F92-4E9E-8CB5-6412ED5D4FBF}"/>
              </a:ext>
            </a:extLst>
          </p:cNvPr>
          <p:cNvSpPr/>
          <p:nvPr/>
        </p:nvSpPr>
        <p:spPr>
          <a:xfrm>
            <a:off x="1181100" y="3657600"/>
            <a:ext cx="114300" cy="1143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5-Point Star 6">
            <a:extLst>
              <a:ext uri="{FF2B5EF4-FFF2-40B4-BE49-F238E27FC236}">
                <a16:creationId xmlns:a16="http://schemas.microsoft.com/office/drawing/2014/main" id="{1D0A1AF6-16FE-4802-A699-448661254BC0}"/>
              </a:ext>
            </a:extLst>
          </p:cNvPr>
          <p:cNvSpPr/>
          <p:nvPr/>
        </p:nvSpPr>
        <p:spPr>
          <a:xfrm>
            <a:off x="7810500" y="4343400"/>
            <a:ext cx="114300" cy="114300"/>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highlight>
                <a:srgbClr val="FFFF00"/>
              </a:highlight>
            </a:endParaRPr>
          </a:p>
        </p:txBody>
      </p:sp>
      <p:sp>
        <p:nvSpPr>
          <p:cNvPr id="47" name="5-Point Star 6">
            <a:extLst>
              <a:ext uri="{FF2B5EF4-FFF2-40B4-BE49-F238E27FC236}">
                <a16:creationId xmlns:a16="http://schemas.microsoft.com/office/drawing/2014/main" id="{6936FF54-D86B-40E3-A31F-278A3B5DD307}"/>
              </a:ext>
            </a:extLst>
          </p:cNvPr>
          <p:cNvSpPr/>
          <p:nvPr/>
        </p:nvSpPr>
        <p:spPr>
          <a:xfrm>
            <a:off x="2705100" y="4265023"/>
            <a:ext cx="114300" cy="114300"/>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highlight>
                <a:srgbClr val="FFFF00"/>
              </a:highlight>
            </a:endParaRPr>
          </a:p>
        </p:txBody>
      </p:sp>
    </p:spTree>
    <p:extLst>
      <p:ext uri="{BB962C8B-B14F-4D97-AF65-F5344CB8AC3E}">
        <p14:creationId xmlns:p14="http://schemas.microsoft.com/office/powerpoint/2010/main" val="20244170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24DDCA-6474-43B3-8327-DBC939A0D4E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01163" y="609600"/>
            <a:ext cx="8538037" cy="5334000"/>
          </a:xfrm>
          <a:prstGeom prst="rect">
            <a:avLst/>
          </a:prstGeom>
          <a:ln w="22225">
            <a:solidFill>
              <a:srgbClr val="002060"/>
            </a:solidFill>
          </a:ln>
        </p:spPr>
      </p:pic>
      <p:sp>
        <p:nvSpPr>
          <p:cNvPr id="5" name="5-Point Star 5">
            <a:extLst>
              <a:ext uri="{FF2B5EF4-FFF2-40B4-BE49-F238E27FC236}">
                <a16:creationId xmlns:a16="http://schemas.microsoft.com/office/drawing/2014/main" id="{47E0DF80-4768-4C2C-9189-06FF46D3970E}"/>
              </a:ext>
            </a:extLst>
          </p:cNvPr>
          <p:cNvSpPr/>
          <p:nvPr/>
        </p:nvSpPr>
        <p:spPr>
          <a:xfrm>
            <a:off x="1025824" y="6218992"/>
            <a:ext cx="114300" cy="1143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5-Point Star 6">
            <a:extLst>
              <a:ext uri="{FF2B5EF4-FFF2-40B4-BE49-F238E27FC236}">
                <a16:creationId xmlns:a16="http://schemas.microsoft.com/office/drawing/2014/main" id="{FCEAA1BF-BFB2-48A3-A05A-FFED66A46507}"/>
              </a:ext>
            </a:extLst>
          </p:cNvPr>
          <p:cNvSpPr/>
          <p:nvPr/>
        </p:nvSpPr>
        <p:spPr>
          <a:xfrm>
            <a:off x="4038600" y="6240215"/>
            <a:ext cx="114300" cy="114300"/>
          </a:xfrm>
          <a:prstGeom prst="star5">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FBDA440-5EE4-4C43-AFA9-43042B01179E}"/>
              </a:ext>
            </a:extLst>
          </p:cNvPr>
          <p:cNvSpPr txBox="1"/>
          <p:nvPr/>
        </p:nvSpPr>
        <p:spPr>
          <a:xfrm>
            <a:off x="1406824" y="6142792"/>
            <a:ext cx="1725409" cy="338554"/>
          </a:xfrm>
          <a:prstGeom prst="rect">
            <a:avLst/>
          </a:prstGeom>
          <a:noFill/>
        </p:spPr>
        <p:txBody>
          <a:bodyPr wrap="none" rtlCol="0">
            <a:spAutoFit/>
          </a:bodyPr>
          <a:lstStyle/>
          <a:p>
            <a:r>
              <a:rPr lang="en-US" sz="1600" dirty="0"/>
              <a:t>PLAYOFF TEAM</a:t>
            </a:r>
          </a:p>
        </p:txBody>
      </p:sp>
      <p:sp>
        <p:nvSpPr>
          <p:cNvPr id="8" name="TextBox 7">
            <a:extLst>
              <a:ext uri="{FF2B5EF4-FFF2-40B4-BE49-F238E27FC236}">
                <a16:creationId xmlns:a16="http://schemas.microsoft.com/office/drawing/2014/main" id="{35710775-F6D2-4D3B-833A-DFA747C44865}"/>
              </a:ext>
            </a:extLst>
          </p:cNvPr>
          <p:cNvSpPr txBox="1"/>
          <p:nvPr/>
        </p:nvSpPr>
        <p:spPr>
          <a:xfrm>
            <a:off x="4343400" y="6164015"/>
            <a:ext cx="2378664" cy="338554"/>
          </a:xfrm>
          <a:prstGeom prst="rect">
            <a:avLst/>
          </a:prstGeom>
          <a:noFill/>
        </p:spPr>
        <p:txBody>
          <a:bodyPr wrap="none" rtlCol="0">
            <a:spAutoFit/>
          </a:bodyPr>
          <a:lstStyle/>
          <a:p>
            <a:r>
              <a:rPr lang="en-US" sz="1600" dirty="0"/>
              <a:t>WORLD SERIES TEAM</a:t>
            </a:r>
          </a:p>
        </p:txBody>
      </p:sp>
      <p:sp>
        <p:nvSpPr>
          <p:cNvPr id="10" name="5-Point Star 5">
            <a:extLst>
              <a:ext uri="{FF2B5EF4-FFF2-40B4-BE49-F238E27FC236}">
                <a16:creationId xmlns:a16="http://schemas.microsoft.com/office/drawing/2014/main" id="{F6A6D18F-B157-4B89-A903-C346B2E4E691}"/>
              </a:ext>
            </a:extLst>
          </p:cNvPr>
          <p:cNvSpPr/>
          <p:nvPr/>
        </p:nvSpPr>
        <p:spPr>
          <a:xfrm>
            <a:off x="2895600" y="5715000"/>
            <a:ext cx="114300" cy="1143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5-Point Star 5">
            <a:extLst>
              <a:ext uri="{FF2B5EF4-FFF2-40B4-BE49-F238E27FC236}">
                <a16:creationId xmlns:a16="http://schemas.microsoft.com/office/drawing/2014/main" id="{607519F7-DA5C-471C-A4A5-4C01EF0BEBEF}"/>
              </a:ext>
            </a:extLst>
          </p:cNvPr>
          <p:cNvSpPr/>
          <p:nvPr/>
        </p:nvSpPr>
        <p:spPr>
          <a:xfrm>
            <a:off x="4533900" y="5715000"/>
            <a:ext cx="114300" cy="1143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5-Point Star 5">
            <a:extLst>
              <a:ext uri="{FF2B5EF4-FFF2-40B4-BE49-F238E27FC236}">
                <a16:creationId xmlns:a16="http://schemas.microsoft.com/office/drawing/2014/main" id="{C6E0065F-95A0-4447-B2C9-E26D3FDC2364}"/>
              </a:ext>
            </a:extLst>
          </p:cNvPr>
          <p:cNvSpPr/>
          <p:nvPr/>
        </p:nvSpPr>
        <p:spPr>
          <a:xfrm>
            <a:off x="6629400" y="5715000"/>
            <a:ext cx="114300" cy="1143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5-Point Star 5">
            <a:extLst>
              <a:ext uri="{FF2B5EF4-FFF2-40B4-BE49-F238E27FC236}">
                <a16:creationId xmlns:a16="http://schemas.microsoft.com/office/drawing/2014/main" id="{DE0451EF-2FEE-4FB7-8DCD-1B80E7984652}"/>
              </a:ext>
            </a:extLst>
          </p:cNvPr>
          <p:cNvSpPr/>
          <p:nvPr/>
        </p:nvSpPr>
        <p:spPr>
          <a:xfrm>
            <a:off x="4953000" y="5715000"/>
            <a:ext cx="114300" cy="1143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5-Point Star 6">
            <a:extLst>
              <a:ext uri="{FF2B5EF4-FFF2-40B4-BE49-F238E27FC236}">
                <a16:creationId xmlns:a16="http://schemas.microsoft.com/office/drawing/2014/main" id="{8C79F5F0-3298-4175-AACE-FCD8C13AD637}"/>
              </a:ext>
            </a:extLst>
          </p:cNvPr>
          <p:cNvSpPr/>
          <p:nvPr/>
        </p:nvSpPr>
        <p:spPr>
          <a:xfrm>
            <a:off x="2019300" y="5715000"/>
            <a:ext cx="114300" cy="114300"/>
          </a:xfrm>
          <a:prstGeom prst="star5">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5-Point Star 5">
            <a:extLst>
              <a:ext uri="{FF2B5EF4-FFF2-40B4-BE49-F238E27FC236}">
                <a16:creationId xmlns:a16="http://schemas.microsoft.com/office/drawing/2014/main" id="{EC33AB26-D013-48AE-9F9B-D4F6242D5FEE}"/>
              </a:ext>
            </a:extLst>
          </p:cNvPr>
          <p:cNvSpPr/>
          <p:nvPr/>
        </p:nvSpPr>
        <p:spPr>
          <a:xfrm>
            <a:off x="2019300" y="3543300"/>
            <a:ext cx="114300" cy="1143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5-Point Star 5">
            <a:extLst>
              <a:ext uri="{FF2B5EF4-FFF2-40B4-BE49-F238E27FC236}">
                <a16:creationId xmlns:a16="http://schemas.microsoft.com/office/drawing/2014/main" id="{F29D03B5-FCF6-497E-99BB-383BD683E8F8}"/>
              </a:ext>
            </a:extLst>
          </p:cNvPr>
          <p:cNvSpPr/>
          <p:nvPr/>
        </p:nvSpPr>
        <p:spPr>
          <a:xfrm>
            <a:off x="3352800" y="3543300"/>
            <a:ext cx="114300" cy="1143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5-Point Star 5">
            <a:extLst>
              <a:ext uri="{FF2B5EF4-FFF2-40B4-BE49-F238E27FC236}">
                <a16:creationId xmlns:a16="http://schemas.microsoft.com/office/drawing/2014/main" id="{1D778002-4515-4AFE-A568-19D725B04CB3}"/>
              </a:ext>
            </a:extLst>
          </p:cNvPr>
          <p:cNvSpPr/>
          <p:nvPr/>
        </p:nvSpPr>
        <p:spPr>
          <a:xfrm>
            <a:off x="8382000" y="3543300"/>
            <a:ext cx="114300" cy="1143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5-Point Star 5">
            <a:extLst>
              <a:ext uri="{FF2B5EF4-FFF2-40B4-BE49-F238E27FC236}">
                <a16:creationId xmlns:a16="http://schemas.microsoft.com/office/drawing/2014/main" id="{2507C3F6-195A-4F94-854B-168B61C6D710}"/>
              </a:ext>
            </a:extLst>
          </p:cNvPr>
          <p:cNvSpPr/>
          <p:nvPr/>
        </p:nvSpPr>
        <p:spPr>
          <a:xfrm>
            <a:off x="4076700" y="3543300"/>
            <a:ext cx="114300" cy="1143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5-Point Star 6">
            <a:extLst>
              <a:ext uri="{FF2B5EF4-FFF2-40B4-BE49-F238E27FC236}">
                <a16:creationId xmlns:a16="http://schemas.microsoft.com/office/drawing/2014/main" id="{C6527B09-FBC3-47E8-A2A7-77E96A1E9943}"/>
              </a:ext>
            </a:extLst>
          </p:cNvPr>
          <p:cNvSpPr/>
          <p:nvPr/>
        </p:nvSpPr>
        <p:spPr>
          <a:xfrm>
            <a:off x="6629400" y="3543300"/>
            <a:ext cx="114300" cy="114300"/>
          </a:xfrm>
          <a:prstGeom prst="star5">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693013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14400" y="478197"/>
            <a:ext cx="6705600" cy="6227403"/>
          </a:xfrm>
          <a:prstGeom prst="rect">
            <a:avLst/>
          </a:prstGeom>
          <a:noFill/>
          <a:ln w="9525">
            <a:noFill/>
            <a:miter lim="800000"/>
            <a:headEnd/>
            <a:tailEnd/>
          </a:ln>
        </p:spPr>
      </p:pic>
      <p:sp>
        <p:nvSpPr>
          <p:cNvPr id="6" name="Text Box 4"/>
          <p:cNvSpPr txBox="1">
            <a:spLocks noChangeArrowheads="1"/>
          </p:cNvSpPr>
          <p:nvPr/>
        </p:nvSpPr>
        <p:spPr bwMode="auto">
          <a:xfrm>
            <a:off x="517525" y="-19110"/>
            <a:ext cx="7635875" cy="400110"/>
          </a:xfrm>
          <a:prstGeom prst="rect">
            <a:avLst/>
          </a:prstGeom>
          <a:noFill/>
          <a:ln w="9525">
            <a:noFill/>
            <a:miter lim="800000"/>
            <a:headEnd/>
            <a:tailEnd/>
          </a:ln>
        </p:spPr>
        <p:txBody>
          <a:bodyPr wrap="square">
            <a:spAutoFit/>
          </a:bodyPr>
          <a:lstStyle/>
          <a:p>
            <a:r>
              <a:rPr lang="en-US" sz="2000" i="1" dirty="0">
                <a:solidFill>
                  <a:srgbClr val="0000CC"/>
                </a:solidFill>
              </a:rPr>
              <a:t>MLB: 2001-2010</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714C80-6DD4-46B0-9D92-3390F2765DB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85800" y="988001"/>
            <a:ext cx="7391400" cy="5585547"/>
          </a:xfrm>
          <a:prstGeom prst="rect">
            <a:avLst/>
          </a:prstGeom>
          <a:ln w="19050">
            <a:solidFill>
              <a:srgbClr val="002060"/>
            </a:solidFill>
          </a:ln>
        </p:spPr>
      </p:pic>
      <p:sp>
        <p:nvSpPr>
          <p:cNvPr id="6" name="TextBox 5">
            <a:extLst>
              <a:ext uri="{FF2B5EF4-FFF2-40B4-BE49-F238E27FC236}">
                <a16:creationId xmlns:a16="http://schemas.microsoft.com/office/drawing/2014/main" id="{62DE4C89-64AE-47B2-AF72-F0284D6E52BD}"/>
              </a:ext>
            </a:extLst>
          </p:cNvPr>
          <p:cNvSpPr txBox="1"/>
          <p:nvPr/>
        </p:nvSpPr>
        <p:spPr>
          <a:xfrm>
            <a:off x="381000" y="457200"/>
            <a:ext cx="3288080" cy="369332"/>
          </a:xfrm>
          <a:prstGeom prst="rect">
            <a:avLst/>
          </a:prstGeom>
          <a:noFill/>
        </p:spPr>
        <p:txBody>
          <a:bodyPr wrap="none" rtlCol="0">
            <a:spAutoFit/>
          </a:bodyPr>
          <a:lstStyle/>
          <a:p>
            <a:r>
              <a:rPr lang="en-US" dirty="0">
                <a:solidFill>
                  <a:srgbClr val="0000FF"/>
                </a:solidFill>
              </a:rPr>
              <a:t>MLB Spend to win: 1988-2020</a:t>
            </a:r>
          </a:p>
        </p:txBody>
      </p:sp>
    </p:spTree>
    <p:extLst>
      <p:ext uri="{BB962C8B-B14F-4D97-AF65-F5344CB8AC3E}">
        <p14:creationId xmlns:p14="http://schemas.microsoft.com/office/powerpoint/2010/main" val="37064701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29D2D4-A243-45CE-BA48-6818FE94DC4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35500" y="2024175"/>
            <a:ext cx="4395529" cy="3606662"/>
          </a:xfrm>
          <a:prstGeom prst="rect">
            <a:avLst/>
          </a:prstGeom>
        </p:spPr>
      </p:pic>
      <p:pic>
        <p:nvPicPr>
          <p:cNvPr id="2" name="Picture 1">
            <a:extLst>
              <a:ext uri="{FF2B5EF4-FFF2-40B4-BE49-F238E27FC236}">
                <a16:creationId xmlns:a16="http://schemas.microsoft.com/office/drawing/2014/main" id="{3C429A84-733A-4769-87EA-35DB2235901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7459" y="1399065"/>
            <a:ext cx="4438341" cy="4163535"/>
          </a:xfrm>
          <a:prstGeom prst="rect">
            <a:avLst/>
          </a:prstGeom>
        </p:spPr>
      </p:pic>
      <p:sp>
        <p:nvSpPr>
          <p:cNvPr id="4" name="Text Box 4"/>
          <p:cNvSpPr txBox="1">
            <a:spLocks noChangeArrowheads="1"/>
          </p:cNvSpPr>
          <p:nvPr/>
        </p:nvSpPr>
        <p:spPr bwMode="auto">
          <a:xfrm>
            <a:off x="304801" y="438090"/>
            <a:ext cx="3581400" cy="707886"/>
          </a:xfrm>
          <a:prstGeom prst="rect">
            <a:avLst/>
          </a:prstGeom>
          <a:noFill/>
          <a:ln w="9525">
            <a:noFill/>
            <a:miter lim="800000"/>
            <a:headEnd/>
            <a:tailEnd/>
          </a:ln>
        </p:spPr>
        <p:txBody>
          <a:bodyPr wrap="square">
            <a:spAutoFit/>
          </a:bodyPr>
          <a:lstStyle/>
          <a:p>
            <a:r>
              <a:rPr lang="en-US" sz="2000" i="1" dirty="0">
                <a:solidFill>
                  <a:srgbClr val="0000CC"/>
                </a:solidFill>
              </a:rPr>
              <a:t>2019 MLB Attendance – Regular Season</a:t>
            </a:r>
          </a:p>
        </p:txBody>
      </p:sp>
      <p:sp>
        <p:nvSpPr>
          <p:cNvPr id="5" name="5-Point Star 4"/>
          <p:cNvSpPr/>
          <p:nvPr/>
        </p:nvSpPr>
        <p:spPr>
          <a:xfrm>
            <a:off x="457200" y="6028492"/>
            <a:ext cx="114300" cy="1143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5-Point Star 5"/>
          <p:cNvSpPr/>
          <p:nvPr/>
        </p:nvSpPr>
        <p:spPr>
          <a:xfrm>
            <a:off x="4648200" y="6028492"/>
            <a:ext cx="114300" cy="114300"/>
          </a:xfrm>
          <a:prstGeom prst="star5">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838200" y="5952292"/>
            <a:ext cx="1725409" cy="338554"/>
          </a:xfrm>
          <a:prstGeom prst="rect">
            <a:avLst/>
          </a:prstGeom>
          <a:noFill/>
        </p:spPr>
        <p:txBody>
          <a:bodyPr wrap="none" rtlCol="0">
            <a:spAutoFit/>
          </a:bodyPr>
          <a:lstStyle/>
          <a:p>
            <a:r>
              <a:rPr lang="en-US" sz="1600" dirty="0"/>
              <a:t>PLAYOFF TEAM</a:t>
            </a:r>
          </a:p>
        </p:txBody>
      </p:sp>
      <p:sp>
        <p:nvSpPr>
          <p:cNvPr id="8" name="TextBox 7"/>
          <p:cNvSpPr txBox="1"/>
          <p:nvPr/>
        </p:nvSpPr>
        <p:spPr>
          <a:xfrm>
            <a:off x="4953000" y="5952292"/>
            <a:ext cx="2378664" cy="338554"/>
          </a:xfrm>
          <a:prstGeom prst="rect">
            <a:avLst/>
          </a:prstGeom>
          <a:noFill/>
        </p:spPr>
        <p:txBody>
          <a:bodyPr wrap="none" rtlCol="0">
            <a:spAutoFit/>
          </a:bodyPr>
          <a:lstStyle/>
          <a:p>
            <a:r>
              <a:rPr lang="en-US" sz="1600" dirty="0"/>
              <a:t>WORLD SERIES TEAM</a:t>
            </a:r>
          </a:p>
        </p:txBody>
      </p:sp>
      <p:sp>
        <p:nvSpPr>
          <p:cNvPr id="14" name="5-Point Star 13"/>
          <p:cNvSpPr/>
          <p:nvPr/>
        </p:nvSpPr>
        <p:spPr>
          <a:xfrm>
            <a:off x="1600200" y="2557046"/>
            <a:ext cx="114300" cy="1143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5-Point Star 14"/>
          <p:cNvSpPr/>
          <p:nvPr/>
        </p:nvSpPr>
        <p:spPr>
          <a:xfrm>
            <a:off x="1573471" y="2327762"/>
            <a:ext cx="114300" cy="1143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5-Point Star 15"/>
          <p:cNvSpPr/>
          <p:nvPr/>
        </p:nvSpPr>
        <p:spPr>
          <a:xfrm>
            <a:off x="1485900" y="3726358"/>
            <a:ext cx="114300" cy="1143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5-Point Star 16"/>
          <p:cNvSpPr/>
          <p:nvPr/>
        </p:nvSpPr>
        <p:spPr>
          <a:xfrm>
            <a:off x="5854700" y="4025900"/>
            <a:ext cx="114300" cy="1143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5-Point Star 17"/>
          <p:cNvSpPr/>
          <p:nvPr/>
        </p:nvSpPr>
        <p:spPr>
          <a:xfrm>
            <a:off x="1428750" y="4637811"/>
            <a:ext cx="114300" cy="1143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5-Point Star 18"/>
          <p:cNvSpPr/>
          <p:nvPr/>
        </p:nvSpPr>
        <p:spPr>
          <a:xfrm>
            <a:off x="1485900" y="5355331"/>
            <a:ext cx="114300" cy="1143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5-Point Star 19"/>
          <p:cNvSpPr/>
          <p:nvPr/>
        </p:nvSpPr>
        <p:spPr>
          <a:xfrm>
            <a:off x="1459171" y="3931106"/>
            <a:ext cx="114300" cy="114300"/>
          </a:xfrm>
          <a:prstGeom prst="star5">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5-Point Star 21"/>
          <p:cNvSpPr/>
          <p:nvPr/>
        </p:nvSpPr>
        <p:spPr>
          <a:xfrm>
            <a:off x="1600200" y="2061746"/>
            <a:ext cx="114300" cy="1143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5-Point Star 22"/>
          <p:cNvSpPr/>
          <p:nvPr/>
        </p:nvSpPr>
        <p:spPr>
          <a:xfrm>
            <a:off x="5994400" y="2076450"/>
            <a:ext cx="114300" cy="114300"/>
          </a:xfrm>
          <a:prstGeom prst="star5">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5-Point Star 23"/>
          <p:cNvSpPr/>
          <p:nvPr/>
        </p:nvSpPr>
        <p:spPr>
          <a:xfrm>
            <a:off x="5911850" y="5215692"/>
            <a:ext cx="114300" cy="1143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114800" y="457200"/>
            <a:ext cx="4724400" cy="711896"/>
          </a:xfrm>
          <a:prstGeom prst="rect">
            <a:avLst/>
          </a:prstGeom>
          <a:noFill/>
          <a:ln w="9525">
            <a:noFill/>
            <a:miter lim="800000"/>
            <a:headEnd/>
            <a:tailEnd/>
          </a:ln>
          <a:effectLst/>
        </p:spPr>
      </p:pic>
      <p:sp>
        <p:nvSpPr>
          <p:cNvPr id="26" name="Isosceles Triangle 25"/>
          <p:cNvSpPr/>
          <p:nvPr/>
        </p:nvSpPr>
        <p:spPr>
          <a:xfrm>
            <a:off x="1866900" y="3886321"/>
            <a:ext cx="101600" cy="152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27" name="Isosceles Triangle 26"/>
          <p:cNvSpPr/>
          <p:nvPr/>
        </p:nvSpPr>
        <p:spPr>
          <a:xfrm>
            <a:off x="1879600" y="3480832"/>
            <a:ext cx="101600" cy="152400"/>
          </a:xfrm>
          <a:prstGeom prst="triangle">
            <a:avLst/>
          </a:prstGeom>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28" name="Isosceles Triangle 27"/>
          <p:cNvSpPr/>
          <p:nvPr/>
        </p:nvSpPr>
        <p:spPr>
          <a:xfrm>
            <a:off x="6248400" y="3979567"/>
            <a:ext cx="101600" cy="152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0" name="Isosceles Triangle 29"/>
          <p:cNvSpPr/>
          <p:nvPr/>
        </p:nvSpPr>
        <p:spPr>
          <a:xfrm>
            <a:off x="6248400" y="3264248"/>
            <a:ext cx="101600" cy="152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1" name="Isosceles Triangle 30"/>
          <p:cNvSpPr/>
          <p:nvPr/>
        </p:nvSpPr>
        <p:spPr>
          <a:xfrm>
            <a:off x="1905000" y="2083256"/>
            <a:ext cx="101600" cy="152400"/>
          </a:xfrm>
          <a:prstGeom prst="triangle">
            <a:avLst/>
          </a:prstGeom>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2" name="Isosceles Triangle 31"/>
          <p:cNvSpPr/>
          <p:nvPr/>
        </p:nvSpPr>
        <p:spPr>
          <a:xfrm>
            <a:off x="1905000" y="2514600"/>
            <a:ext cx="101600" cy="152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3" name="Isosceles Triangle 32"/>
          <p:cNvSpPr/>
          <p:nvPr/>
        </p:nvSpPr>
        <p:spPr>
          <a:xfrm>
            <a:off x="1917700" y="2767447"/>
            <a:ext cx="101600" cy="152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4" name="Isosceles Triangle 33"/>
          <p:cNvSpPr/>
          <p:nvPr/>
        </p:nvSpPr>
        <p:spPr>
          <a:xfrm>
            <a:off x="1892300" y="3188048"/>
            <a:ext cx="101600" cy="152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5" name="Isosceles Triangle 34"/>
          <p:cNvSpPr/>
          <p:nvPr/>
        </p:nvSpPr>
        <p:spPr>
          <a:xfrm>
            <a:off x="1892300" y="4572060"/>
            <a:ext cx="101600" cy="152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6" name="Isosceles Triangle 35"/>
          <p:cNvSpPr/>
          <p:nvPr/>
        </p:nvSpPr>
        <p:spPr>
          <a:xfrm>
            <a:off x="1866900" y="3687694"/>
            <a:ext cx="101600" cy="152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7" name="Isosceles Triangle 36"/>
          <p:cNvSpPr/>
          <p:nvPr/>
        </p:nvSpPr>
        <p:spPr>
          <a:xfrm>
            <a:off x="457200" y="6367046"/>
            <a:ext cx="101600" cy="152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8" name="TextBox 37"/>
          <p:cNvSpPr txBox="1"/>
          <p:nvPr/>
        </p:nvSpPr>
        <p:spPr>
          <a:xfrm>
            <a:off x="585991" y="6290846"/>
            <a:ext cx="2238370" cy="338554"/>
          </a:xfrm>
          <a:prstGeom prst="rect">
            <a:avLst/>
          </a:prstGeom>
          <a:noFill/>
        </p:spPr>
        <p:txBody>
          <a:bodyPr wrap="none" rtlCol="0">
            <a:spAutoFit/>
          </a:bodyPr>
          <a:lstStyle/>
          <a:p>
            <a:r>
              <a:rPr lang="en-US" sz="1600" dirty="0"/>
              <a:t>2018 PLAYOFF TEAM</a:t>
            </a:r>
          </a:p>
        </p:txBody>
      </p:sp>
      <p:pic>
        <p:nvPicPr>
          <p:cNvPr id="39" name="Picture 38">
            <a:extLst>
              <a:ext uri="{FF2B5EF4-FFF2-40B4-BE49-F238E27FC236}">
                <a16:creationId xmlns:a16="http://schemas.microsoft.com/office/drawing/2014/main" id="{088A349E-DAA5-41FB-9EB1-511261F60E41}"/>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4572000" y="1371600"/>
            <a:ext cx="4459029" cy="63987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9E6550-ED63-4887-A105-854B1E6BF57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600199" y="381000"/>
            <a:ext cx="5714983" cy="6477000"/>
          </a:xfrm>
          <a:prstGeom prst="rect">
            <a:avLst/>
          </a:prstGeom>
        </p:spPr>
      </p:pic>
      <p:sp>
        <p:nvSpPr>
          <p:cNvPr id="5" name="Text Box 4">
            <a:extLst>
              <a:ext uri="{FF2B5EF4-FFF2-40B4-BE49-F238E27FC236}">
                <a16:creationId xmlns:a16="http://schemas.microsoft.com/office/drawing/2014/main" id="{28A6EB7F-D533-42D9-BC5B-6DFA1C8E2350}"/>
              </a:ext>
            </a:extLst>
          </p:cNvPr>
          <p:cNvSpPr txBox="1">
            <a:spLocks noChangeArrowheads="1"/>
          </p:cNvSpPr>
          <p:nvPr/>
        </p:nvSpPr>
        <p:spPr bwMode="auto">
          <a:xfrm>
            <a:off x="538077" y="-61180"/>
            <a:ext cx="7635875" cy="400110"/>
          </a:xfrm>
          <a:prstGeom prst="rect">
            <a:avLst/>
          </a:prstGeom>
          <a:noFill/>
          <a:ln w="9525">
            <a:noFill/>
            <a:miter lim="800000"/>
            <a:headEnd/>
            <a:tailEnd/>
          </a:ln>
        </p:spPr>
        <p:txBody>
          <a:bodyPr wrap="square">
            <a:spAutoFit/>
          </a:bodyPr>
          <a:lstStyle/>
          <a:p>
            <a:r>
              <a:rPr lang="en-US" sz="2000" i="1" dirty="0">
                <a:solidFill>
                  <a:srgbClr val="0000CC"/>
                </a:solidFill>
              </a:rPr>
              <a:t>MLS: 2019 Payroll by Team</a:t>
            </a:r>
          </a:p>
        </p:txBody>
      </p:sp>
      <p:cxnSp>
        <p:nvCxnSpPr>
          <p:cNvPr id="6" name="Straight Arrow Connector 5">
            <a:extLst>
              <a:ext uri="{FF2B5EF4-FFF2-40B4-BE49-F238E27FC236}">
                <a16:creationId xmlns:a16="http://schemas.microsoft.com/office/drawing/2014/main" id="{939E9C61-832C-4457-B492-D0701A77B27A}"/>
              </a:ext>
            </a:extLst>
          </p:cNvPr>
          <p:cNvCxnSpPr/>
          <p:nvPr/>
        </p:nvCxnSpPr>
        <p:spPr>
          <a:xfrm>
            <a:off x="534560" y="668887"/>
            <a:ext cx="990600" cy="1588"/>
          </a:xfrm>
          <a:prstGeom prst="straightConnector1">
            <a:avLst/>
          </a:prstGeom>
          <a:ln w="2222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5EC29B1-0887-4E52-B581-9279F4EFE388}"/>
              </a:ext>
            </a:extLst>
          </p:cNvPr>
          <p:cNvCxnSpPr/>
          <p:nvPr/>
        </p:nvCxnSpPr>
        <p:spPr>
          <a:xfrm>
            <a:off x="535112" y="990600"/>
            <a:ext cx="990600" cy="1588"/>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801C419-4912-48BE-9B9B-645B45BD2D2E}"/>
              </a:ext>
            </a:extLst>
          </p:cNvPr>
          <p:cNvCxnSpPr/>
          <p:nvPr/>
        </p:nvCxnSpPr>
        <p:spPr>
          <a:xfrm>
            <a:off x="7543800" y="1952717"/>
            <a:ext cx="990600" cy="1588"/>
          </a:xfrm>
          <a:prstGeom prst="straightConnector1">
            <a:avLst/>
          </a:prstGeom>
          <a:ln w="2222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04E1EE3-C1F0-4BC6-8A7D-95D04DA98BB9}"/>
              </a:ext>
            </a:extLst>
          </p:cNvPr>
          <p:cNvCxnSpPr/>
          <p:nvPr/>
        </p:nvCxnSpPr>
        <p:spPr>
          <a:xfrm>
            <a:off x="501735" y="3243814"/>
            <a:ext cx="990600" cy="1588"/>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2CF97BF-9E37-40EC-A498-49F949B5508A}"/>
              </a:ext>
            </a:extLst>
          </p:cNvPr>
          <p:cNvCxnSpPr/>
          <p:nvPr/>
        </p:nvCxnSpPr>
        <p:spPr>
          <a:xfrm>
            <a:off x="501735" y="3527163"/>
            <a:ext cx="990600" cy="1588"/>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7ADBDE9-20E9-45C9-9277-72EEB35E62E9}"/>
              </a:ext>
            </a:extLst>
          </p:cNvPr>
          <p:cNvCxnSpPr/>
          <p:nvPr/>
        </p:nvCxnSpPr>
        <p:spPr>
          <a:xfrm>
            <a:off x="472562" y="5520113"/>
            <a:ext cx="990600" cy="1588"/>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E706AAC-111B-49FE-B79B-4FEE19CA11FE}"/>
              </a:ext>
            </a:extLst>
          </p:cNvPr>
          <p:cNvCxnSpPr/>
          <p:nvPr/>
        </p:nvCxnSpPr>
        <p:spPr>
          <a:xfrm>
            <a:off x="472562" y="6008282"/>
            <a:ext cx="990600" cy="1588"/>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F0182AE-DE6B-4067-8B1F-4F205A757736}"/>
              </a:ext>
            </a:extLst>
          </p:cNvPr>
          <p:cNvCxnSpPr/>
          <p:nvPr/>
        </p:nvCxnSpPr>
        <p:spPr>
          <a:xfrm>
            <a:off x="481806" y="5064108"/>
            <a:ext cx="990600" cy="1588"/>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D92A3C4-4E9E-4CF6-B900-BAFBDB3403F4}"/>
              </a:ext>
            </a:extLst>
          </p:cNvPr>
          <p:cNvCxnSpPr/>
          <p:nvPr/>
        </p:nvCxnSpPr>
        <p:spPr>
          <a:xfrm>
            <a:off x="481806" y="4817512"/>
            <a:ext cx="990600" cy="1588"/>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DA4D563-1664-4AC1-BEDC-1AF0B7E13710}"/>
              </a:ext>
            </a:extLst>
          </p:cNvPr>
          <p:cNvCxnSpPr/>
          <p:nvPr/>
        </p:nvCxnSpPr>
        <p:spPr>
          <a:xfrm>
            <a:off x="501735" y="4526998"/>
            <a:ext cx="990600" cy="1588"/>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715102E-CC3F-4E05-BAF7-19AB7D5CE030}"/>
              </a:ext>
            </a:extLst>
          </p:cNvPr>
          <p:cNvCxnSpPr/>
          <p:nvPr/>
        </p:nvCxnSpPr>
        <p:spPr>
          <a:xfrm>
            <a:off x="533400" y="2741612"/>
            <a:ext cx="990600" cy="1588"/>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8D7C2D-5B68-42C9-86E5-4BE53ADE50A5}"/>
              </a:ext>
            </a:extLst>
          </p:cNvPr>
          <p:cNvCxnSpPr/>
          <p:nvPr/>
        </p:nvCxnSpPr>
        <p:spPr>
          <a:xfrm>
            <a:off x="457200" y="3732212"/>
            <a:ext cx="990600" cy="1588"/>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07F1BD3-B5B5-4BDC-A4E0-C1D5559490D3}"/>
              </a:ext>
            </a:extLst>
          </p:cNvPr>
          <p:cNvCxnSpPr/>
          <p:nvPr/>
        </p:nvCxnSpPr>
        <p:spPr>
          <a:xfrm>
            <a:off x="533400" y="1371600"/>
            <a:ext cx="990600" cy="1588"/>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3334672-6473-4EB8-AE7C-1AB06437A784}"/>
              </a:ext>
            </a:extLst>
          </p:cNvPr>
          <p:cNvCxnSpPr/>
          <p:nvPr/>
        </p:nvCxnSpPr>
        <p:spPr>
          <a:xfrm>
            <a:off x="533400" y="2208212"/>
            <a:ext cx="990600" cy="1588"/>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68C532B-63C7-4628-8040-F20631FFC1E1}"/>
              </a:ext>
            </a:extLst>
          </p:cNvPr>
          <p:cNvSpPr txBox="1"/>
          <p:nvPr/>
        </p:nvSpPr>
        <p:spPr>
          <a:xfrm>
            <a:off x="7391400" y="988916"/>
            <a:ext cx="1361270" cy="276999"/>
          </a:xfrm>
          <a:prstGeom prst="rect">
            <a:avLst/>
          </a:prstGeom>
          <a:noFill/>
        </p:spPr>
        <p:txBody>
          <a:bodyPr wrap="none" rtlCol="0">
            <a:spAutoFit/>
          </a:bodyPr>
          <a:lstStyle/>
          <a:p>
            <a:r>
              <a:rPr lang="en-US" sz="1200" dirty="0"/>
              <a:t>MLS Cup Champ</a:t>
            </a:r>
          </a:p>
        </p:txBody>
      </p:sp>
      <p:sp>
        <p:nvSpPr>
          <p:cNvPr id="25" name="TextBox 24">
            <a:extLst>
              <a:ext uri="{FF2B5EF4-FFF2-40B4-BE49-F238E27FC236}">
                <a16:creationId xmlns:a16="http://schemas.microsoft.com/office/drawing/2014/main" id="{8C3119BF-5EE0-44B1-B4B3-371F5E3E1CC5}"/>
              </a:ext>
            </a:extLst>
          </p:cNvPr>
          <p:cNvSpPr txBox="1"/>
          <p:nvPr/>
        </p:nvSpPr>
        <p:spPr>
          <a:xfrm>
            <a:off x="7391400" y="1633536"/>
            <a:ext cx="1608133" cy="276999"/>
          </a:xfrm>
          <a:prstGeom prst="rect">
            <a:avLst/>
          </a:prstGeom>
          <a:noFill/>
        </p:spPr>
        <p:txBody>
          <a:bodyPr wrap="none" rtlCol="0">
            <a:spAutoFit/>
          </a:bodyPr>
          <a:lstStyle/>
          <a:p>
            <a:r>
              <a:rPr lang="en-US" sz="1200" dirty="0"/>
              <a:t>MLS Cup Runner Up</a:t>
            </a:r>
          </a:p>
        </p:txBody>
      </p:sp>
      <p:cxnSp>
        <p:nvCxnSpPr>
          <p:cNvPr id="26" name="Straight Arrow Connector 25">
            <a:extLst>
              <a:ext uri="{FF2B5EF4-FFF2-40B4-BE49-F238E27FC236}">
                <a16:creationId xmlns:a16="http://schemas.microsoft.com/office/drawing/2014/main" id="{3F9720D1-653C-477D-8E8E-8B4724163D39}"/>
              </a:ext>
            </a:extLst>
          </p:cNvPr>
          <p:cNvCxnSpPr/>
          <p:nvPr/>
        </p:nvCxnSpPr>
        <p:spPr>
          <a:xfrm>
            <a:off x="518622" y="1713544"/>
            <a:ext cx="990600" cy="1588"/>
          </a:xfrm>
          <a:prstGeom prst="straightConnector1">
            <a:avLst/>
          </a:prstGeom>
          <a:ln w="2222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607731E-330D-469F-B296-D8BA63660465}"/>
              </a:ext>
            </a:extLst>
          </p:cNvPr>
          <p:cNvCxnSpPr/>
          <p:nvPr/>
        </p:nvCxnSpPr>
        <p:spPr>
          <a:xfrm>
            <a:off x="7467581" y="859655"/>
            <a:ext cx="990600" cy="1588"/>
          </a:xfrm>
          <a:prstGeom prst="straightConnector1">
            <a:avLst/>
          </a:prstGeom>
          <a:ln w="2222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F7F84AC-4665-42EA-B77A-E545E39FB369}"/>
              </a:ext>
            </a:extLst>
          </p:cNvPr>
          <p:cNvSpPr/>
          <p:nvPr/>
        </p:nvSpPr>
        <p:spPr>
          <a:xfrm>
            <a:off x="7423046" y="5858371"/>
            <a:ext cx="1568554" cy="1015663"/>
          </a:xfrm>
          <a:prstGeom prst="rect">
            <a:avLst/>
          </a:prstGeom>
        </p:spPr>
        <p:txBody>
          <a:bodyPr wrap="square">
            <a:spAutoFit/>
          </a:bodyPr>
          <a:lstStyle/>
          <a:p>
            <a:r>
              <a:rPr lang="en-US" sz="1000" dirty="0">
                <a:hlinkClick r:id="rId4"/>
              </a:rPr>
              <a:t>https://public.tableau.com/profile/fennsk#!/vizhome/MLSWages2007-present/Wagesinchosenyear</a:t>
            </a:r>
            <a:endParaRPr lang="en-US" sz="1000" dirty="0"/>
          </a:p>
          <a:p>
            <a:endParaRPr lang="en-US" sz="1000" dirty="0"/>
          </a:p>
        </p:txBody>
      </p:sp>
    </p:spTree>
    <p:extLst>
      <p:ext uri="{BB962C8B-B14F-4D97-AF65-F5344CB8AC3E}">
        <p14:creationId xmlns:p14="http://schemas.microsoft.com/office/powerpoint/2010/main" val="41586259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FCCB37-6174-4BEA-92F4-622D51D9F16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35062" y="446757"/>
            <a:ext cx="5646738" cy="6298457"/>
          </a:xfrm>
          <a:prstGeom prst="rect">
            <a:avLst/>
          </a:prstGeom>
        </p:spPr>
      </p:pic>
      <p:sp>
        <p:nvSpPr>
          <p:cNvPr id="5" name="Text Box 4"/>
          <p:cNvSpPr txBox="1">
            <a:spLocks noChangeArrowheads="1"/>
          </p:cNvSpPr>
          <p:nvPr/>
        </p:nvSpPr>
        <p:spPr bwMode="auto">
          <a:xfrm>
            <a:off x="538077" y="-61180"/>
            <a:ext cx="7635875" cy="400110"/>
          </a:xfrm>
          <a:prstGeom prst="rect">
            <a:avLst/>
          </a:prstGeom>
          <a:noFill/>
          <a:ln w="9525">
            <a:noFill/>
            <a:miter lim="800000"/>
            <a:headEnd/>
            <a:tailEnd/>
          </a:ln>
        </p:spPr>
        <p:txBody>
          <a:bodyPr wrap="square">
            <a:spAutoFit/>
          </a:bodyPr>
          <a:lstStyle/>
          <a:p>
            <a:r>
              <a:rPr lang="en-US" sz="2000" i="1" dirty="0">
                <a:solidFill>
                  <a:srgbClr val="0000CC"/>
                </a:solidFill>
              </a:rPr>
              <a:t>MLS: 2018 Payroll by Team</a:t>
            </a:r>
          </a:p>
        </p:txBody>
      </p:sp>
      <p:cxnSp>
        <p:nvCxnSpPr>
          <p:cNvPr id="6" name="Straight Arrow Connector 5"/>
          <p:cNvCxnSpPr/>
          <p:nvPr/>
        </p:nvCxnSpPr>
        <p:spPr>
          <a:xfrm>
            <a:off x="76200" y="1446212"/>
            <a:ext cx="990600" cy="1588"/>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6200" y="1711324"/>
            <a:ext cx="990600" cy="1588"/>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6200" y="2243136"/>
            <a:ext cx="990600" cy="1588"/>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6200" y="3581400"/>
            <a:ext cx="990600" cy="1588"/>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2231" y="5761034"/>
            <a:ext cx="990600" cy="1588"/>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2706" y="6053136"/>
            <a:ext cx="990600" cy="1588"/>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73AA801-5BF9-4581-91C3-EC4B79AA52E8}"/>
              </a:ext>
            </a:extLst>
          </p:cNvPr>
          <p:cNvSpPr/>
          <p:nvPr/>
        </p:nvSpPr>
        <p:spPr>
          <a:xfrm>
            <a:off x="6934200" y="5858371"/>
            <a:ext cx="2057400" cy="707886"/>
          </a:xfrm>
          <a:prstGeom prst="rect">
            <a:avLst/>
          </a:prstGeom>
        </p:spPr>
        <p:txBody>
          <a:bodyPr wrap="square">
            <a:spAutoFit/>
          </a:bodyPr>
          <a:lstStyle/>
          <a:p>
            <a:r>
              <a:rPr lang="en-US" sz="1000" dirty="0">
                <a:hlinkClick r:id="rId4"/>
              </a:rPr>
              <a:t>https://public.tableau.com/profile/fennsk#!/vizhome/MLSWages2007-present/Wagesinchosenyear</a:t>
            </a:r>
            <a:endParaRPr lang="en-US" sz="1000" dirty="0"/>
          </a:p>
          <a:p>
            <a:endParaRPr lang="en-US" sz="1000" dirty="0"/>
          </a:p>
        </p:txBody>
      </p:sp>
      <p:cxnSp>
        <p:nvCxnSpPr>
          <p:cNvPr id="20" name="Straight Arrow Connector 19">
            <a:extLst>
              <a:ext uri="{FF2B5EF4-FFF2-40B4-BE49-F238E27FC236}">
                <a16:creationId xmlns:a16="http://schemas.microsoft.com/office/drawing/2014/main" id="{48053678-2BDC-4AA7-876A-7172B1585E49}"/>
              </a:ext>
            </a:extLst>
          </p:cNvPr>
          <p:cNvCxnSpPr/>
          <p:nvPr/>
        </p:nvCxnSpPr>
        <p:spPr>
          <a:xfrm>
            <a:off x="76200" y="5256212"/>
            <a:ext cx="990600" cy="1588"/>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3B77741-9B5B-4BB1-9ACF-795CBB568D9D}"/>
              </a:ext>
            </a:extLst>
          </p:cNvPr>
          <p:cNvCxnSpPr/>
          <p:nvPr/>
        </p:nvCxnSpPr>
        <p:spPr>
          <a:xfrm>
            <a:off x="76200" y="3886200"/>
            <a:ext cx="990600" cy="1588"/>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AFFF8E4-A6F6-4265-84CB-919DC028F22D}"/>
              </a:ext>
            </a:extLst>
          </p:cNvPr>
          <p:cNvCxnSpPr/>
          <p:nvPr/>
        </p:nvCxnSpPr>
        <p:spPr>
          <a:xfrm>
            <a:off x="76200" y="4189412"/>
            <a:ext cx="990600" cy="1588"/>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DC1D743-BB6B-4AD9-96CF-818D9E388D56}"/>
              </a:ext>
            </a:extLst>
          </p:cNvPr>
          <p:cNvCxnSpPr/>
          <p:nvPr/>
        </p:nvCxnSpPr>
        <p:spPr>
          <a:xfrm>
            <a:off x="76200" y="2743200"/>
            <a:ext cx="990600" cy="1588"/>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9F710BA-9E11-41AA-84C2-B7331C6F210C}"/>
              </a:ext>
            </a:extLst>
          </p:cNvPr>
          <p:cNvCxnSpPr/>
          <p:nvPr/>
        </p:nvCxnSpPr>
        <p:spPr>
          <a:xfrm>
            <a:off x="63669" y="2532856"/>
            <a:ext cx="990600" cy="1588"/>
          </a:xfrm>
          <a:prstGeom prst="straightConnector1">
            <a:avLst/>
          </a:prstGeom>
          <a:ln w="2222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4396329-E170-4B96-8C39-32986C17012A}"/>
              </a:ext>
            </a:extLst>
          </p:cNvPr>
          <p:cNvCxnSpPr/>
          <p:nvPr/>
        </p:nvCxnSpPr>
        <p:spPr>
          <a:xfrm>
            <a:off x="76200" y="3046412"/>
            <a:ext cx="990600" cy="1588"/>
          </a:xfrm>
          <a:prstGeom prst="straightConnector1">
            <a:avLst/>
          </a:prstGeom>
          <a:ln w="2222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E260CF1-6623-423C-9ABE-0148286873B9}"/>
              </a:ext>
            </a:extLst>
          </p:cNvPr>
          <p:cNvCxnSpPr/>
          <p:nvPr/>
        </p:nvCxnSpPr>
        <p:spPr>
          <a:xfrm>
            <a:off x="7307066" y="1501964"/>
            <a:ext cx="990600" cy="1588"/>
          </a:xfrm>
          <a:prstGeom prst="straightConnector1">
            <a:avLst/>
          </a:prstGeom>
          <a:ln w="2222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6D67193-E819-46B6-8DE7-E8E387D01A43}"/>
              </a:ext>
            </a:extLst>
          </p:cNvPr>
          <p:cNvCxnSpPr/>
          <p:nvPr/>
        </p:nvCxnSpPr>
        <p:spPr>
          <a:xfrm>
            <a:off x="7239000" y="808715"/>
            <a:ext cx="990600" cy="1588"/>
          </a:xfrm>
          <a:prstGeom prst="straightConnector1">
            <a:avLst/>
          </a:prstGeom>
          <a:ln w="2222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B3A67F-8296-4D25-ADA3-DFCFAB006A7E}"/>
              </a:ext>
            </a:extLst>
          </p:cNvPr>
          <p:cNvSpPr txBox="1"/>
          <p:nvPr/>
        </p:nvSpPr>
        <p:spPr>
          <a:xfrm>
            <a:off x="7121731" y="531716"/>
            <a:ext cx="1361270" cy="276999"/>
          </a:xfrm>
          <a:prstGeom prst="rect">
            <a:avLst/>
          </a:prstGeom>
          <a:noFill/>
        </p:spPr>
        <p:txBody>
          <a:bodyPr wrap="none" rtlCol="0">
            <a:spAutoFit/>
          </a:bodyPr>
          <a:lstStyle/>
          <a:p>
            <a:r>
              <a:rPr lang="en-US" sz="1200" dirty="0"/>
              <a:t>MLS Cup Champ</a:t>
            </a:r>
          </a:p>
        </p:txBody>
      </p:sp>
      <p:sp>
        <p:nvSpPr>
          <p:cNvPr id="7" name="TextBox 6">
            <a:extLst>
              <a:ext uri="{FF2B5EF4-FFF2-40B4-BE49-F238E27FC236}">
                <a16:creationId xmlns:a16="http://schemas.microsoft.com/office/drawing/2014/main" id="{BB3A712D-683F-4046-B594-4C106BE7DAAC}"/>
              </a:ext>
            </a:extLst>
          </p:cNvPr>
          <p:cNvSpPr txBox="1"/>
          <p:nvPr/>
        </p:nvSpPr>
        <p:spPr>
          <a:xfrm>
            <a:off x="7086600" y="1170801"/>
            <a:ext cx="1608133" cy="276999"/>
          </a:xfrm>
          <a:prstGeom prst="rect">
            <a:avLst/>
          </a:prstGeom>
          <a:noFill/>
        </p:spPr>
        <p:txBody>
          <a:bodyPr wrap="none" rtlCol="0">
            <a:spAutoFit/>
          </a:bodyPr>
          <a:lstStyle/>
          <a:p>
            <a:r>
              <a:rPr lang="en-US" sz="1200" dirty="0"/>
              <a:t>MLS Cup Runner Up</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1614" y="465115"/>
            <a:ext cx="4470399" cy="15240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72743" y="436646"/>
            <a:ext cx="3918857" cy="1524000"/>
          </a:xfrm>
          <a:prstGeom prst="rect">
            <a:avLst/>
          </a:prstGeom>
          <a:noFill/>
          <a:ln w="9525">
            <a:noFill/>
            <a:miter lim="800000"/>
            <a:headEnd/>
            <a:tailEnd/>
          </a:ln>
          <a:effectLst/>
        </p:spPr>
      </p:pic>
      <p:sp>
        <p:nvSpPr>
          <p:cNvPr id="6" name="Rectangle 5"/>
          <p:cNvSpPr/>
          <p:nvPr/>
        </p:nvSpPr>
        <p:spPr>
          <a:xfrm>
            <a:off x="152400" y="5380672"/>
            <a:ext cx="8458200" cy="1477328"/>
          </a:xfrm>
          <a:prstGeom prst="rect">
            <a:avLst/>
          </a:prstGeom>
        </p:spPr>
        <p:txBody>
          <a:bodyPr wrap="square">
            <a:spAutoFit/>
          </a:bodyPr>
          <a:lstStyle/>
          <a:p>
            <a:r>
              <a:rPr lang="en-US" u="sng" dirty="0"/>
              <a:t>Goals</a:t>
            </a:r>
            <a:r>
              <a:rPr lang="en-US" dirty="0"/>
              <a:t>: </a:t>
            </a:r>
          </a:p>
          <a:p>
            <a:r>
              <a:rPr lang="en-US" dirty="0"/>
              <a:t>* Centralized B.I. </a:t>
            </a:r>
          </a:p>
          <a:p>
            <a:r>
              <a:rPr lang="en-US" dirty="0"/>
              <a:t>* Attract more fans, convert to customers and then up-sell to ticket plans.</a:t>
            </a:r>
          </a:p>
          <a:p>
            <a:r>
              <a:rPr lang="en-US" dirty="0"/>
              <a:t>* Understand tradeoffs of seat location and amenities.</a:t>
            </a:r>
          </a:p>
          <a:p>
            <a:r>
              <a:rPr lang="en-US" dirty="0"/>
              <a:t>* Increase lifetime value of the fan.</a:t>
            </a:r>
          </a:p>
        </p:txBody>
      </p:sp>
      <p:sp>
        <p:nvSpPr>
          <p:cNvPr id="5" name="Text Box 4">
            <a:extLst>
              <a:ext uri="{FF2B5EF4-FFF2-40B4-BE49-F238E27FC236}">
                <a16:creationId xmlns:a16="http://schemas.microsoft.com/office/drawing/2014/main" id="{E6F227B0-D178-4B8E-9E74-70382DBF0358}"/>
              </a:ext>
            </a:extLst>
          </p:cNvPr>
          <p:cNvSpPr txBox="1">
            <a:spLocks noChangeArrowheads="1"/>
          </p:cNvSpPr>
          <p:nvPr/>
        </p:nvSpPr>
        <p:spPr bwMode="auto">
          <a:xfrm>
            <a:off x="517525" y="-19110"/>
            <a:ext cx="7635875" cy="400110"/>
          </a:xfrm>
          <a:prstGeom prst="rect">
            <a:avLst/>
          </a:prstGeom>
          <a:noFill/>
          <a:ln w="9525">
            <a:noFill/>
            <a:miter lim="800000"/>
            <a:headEnd/>
            <a:tailEnd/>
          </a:ln>
        </p:spPr>
        <p:txBody>
          <a:bodyPr wrap="square">
            <a:spAutoFit/>
          </a:bodyPr>
          <a:lstStyle/>
          <a:p>
            <a:r>
              <a:rPr lang="en-US" sz="2000" i="1" dirty="0">
                <a:solidFill>
                  <a:schemeClr val="bg1"/>
                </a:solidFill>
              </a:rPr>
              <a:t>ANALYTICS – DETERMINE ATTENDANCE DRIVERS</a:t>
            </a:r>
          </a:p>
        </p:txBody>
      </p:sp>
      <p:pic>
        <p:nvPicPr>
          <p:cNvPr id="2" name="Picture 1">
            <a:extLst>
              <a:ext uri="{FF2B5EF4-FFF2-40B4-BE49-F238E27FC236}">
                <a16:creationId xmlns:a16="http://schemas.microsoft.com/office/drawing/2014/main" id="{85075B8A-00CB-483F-A3AF-35AEDE071A99}"/>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657600" y="3029636"/>
            <a:ext cx="3733800" cy="2770942"/>
          </a:xfrm>
          <a:prstGeom prst="rect">
            <a:avLst/>
          </a:prstGeom>
        </p:spPr>
      </p:pic>
      <p:pic>
        <p:nvPicPr>
          <p:cNvPr id="7" name="Picture 6">
            <a:extLst>
              <a:ext uri="{FF2B5EF4-FFF2-40B4-BE49-F238E27FC236}">
                <a16:creationId xmlns:a16="http://schemas.microsoft.com/office/drawing/2014/main" id="{A20D7275-73CF-4CA9-8DF1-FA74C7961A79}"/>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367812" y="2362201"/>
            <a:ext cx="6185388" cy="66119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229600" cy="990600"/>
          </a:xfrm>
        </p:spPr>
        <p:txBody>
          <a:bodyPr/>
          <a:lstStyle/>
          <a:p>
            <a:r>
              <a:rPr lang="en-US" dirty="0"/>
              <a:t>Staffing – leading teams</a:t>
            </a:r>
          </a:p>
        </p:txBody>
      </p:sp>
      <p:sp>
        <p:nvSpPr>
          <p:cNvPr id="4" name="TextBox 3"/>
          <p:cNvSpPr txBox="1"/>
          <p:nvPr/>
        </p:nvSpPr>
        <p:spPr>
          <a:xfrm>
            <a:off x="228600" y="1072277"/>
            <a:ext cx="8153400" cy="1477328"/>
          </a:xfrm>
          <a:prstGeom prst="rect">
            <a:avLst/>
          </a:prstGeom>
          <a:noFill/>
        </p:spPr>
        <p:txBody>
          <a:bodyPr wrap="square" rtlCol="0">
            <a:spAutoFit/>
          </a:bodyPr>
          <a:lstStyle/>
          <a:p>
            <a:r>
              <a:rPr lang="en-US" dirty="0"/>
              <a:t>Just having data, though, is not enough to ensure that it will lead to the right decisions. Kore Software VP/Product Strategy </a:t>
            </a:r>
            <a:r>
              <a:rPr lang="en-US" b="1" dirty="0"/>
              <a:t>Russell Scibetti</a:t>
            </a:r>
            <a:r>
              <a:rPr lang="en-US" dirty="0"/>
              <a:t> said, “At this point, everyone has embraced it to some degree. But there are still a lot of organizations that look at the numbers and go, ‘Yeah, that makes sense. I see how you came to that. But I’m still gonna do X.’</a:t>
            </a:r>
          </a:p>
        </p:txBody>
      </p:sp>
      <p:pic>
        <p:nvPicPr>
          <p:cNvPr id="3074"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304800" y="2971800"/>
            <a:ext cx="3874364" cy="329238"/>
          </a:xfrm>
          <a:prstGeom prst="rect">
            <a:avLst/>
          </a:prstGeom>
          <a:noFill/>
          <a:ln w="254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5122"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28600" y="3352800"/>
            <a:ext cx="2819400" cy="1143000"/>
          </a:xfrm>
          <a:prstGeom prst="rect">
            <a:avLst/>
          </a:prstGeom>
          <a:noFill/>
          <a:ln w="9525">
            <a:noFill/>
            <a:miter lim="800000"/>
            <a:headEnd/>
            <a:tailEnd/>
          </a:ln>
          <a:effectLst/>
        </p:spPr>
      </p:pic>
      <p:pic>
        <p:nvPicPr>
          <p:cNvPr id="8" name="Picture 2"/>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048000" y="3352800"/>
            <a:ext cx="1143000" cy="1143000"/>
          </a:xfrm>
          <a:prstGeom prst="rect">
            <a:avLst/>
          </a:prstGeom>
          <a:noFill/>
          <a:ln w="9525">
            <a:noFill/>
            <a:miter lim="800000"/>
            <a:headEnd/>
            <a:tailEnd/>
          </a:ln>
          <a:effectLst/>
        </p:spPr>
      </p:pic>
      <p:pic>
        <p:nvPicPr>
          <p:cNvPr id="5123" name="Picture 3"/>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048000" y="5410200"/>
            <a:ext cx="1219200" cy="1219200"/>
          </a:xfrm>
          <a:prstGeom prst="rect">
            <a:avLst/>
          </a:prstGeom>
          <a:noFill/>
          <a:ln w="9525">
            <a:noFill/>
            <a:miter lim="800000"/>
            <a:headEnd/>
            <a:tailEnd/>
          </a:ln>
          <a:effectLst/>
        </p:spPr>
      </p:pic>
      <p:pic>
        <p:nvPicPr>
          <p:cNvPr id="5124" name="Picture 4"/>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52400" y="4953000"/>
            <a:ext cx="4038600" cy="383788"/>
          </a:xfrm>
          <a:prstGeom prst="rect">
            <a:avLst/>
          </a:prstGeom>
          <a:noFill/>
          <a:ln w="9525">
            <a:noFill/>
            <a:miter lim="800000"/>
            <a:headEnd/>
            <a:tailEnd/>
          </a:ln>
          <a:effectLst/>
        </p:spPr>
      </p:pic>
      <p:pic>
        <p:nvPicPr>
          <p:cNvPr id="12" name="Picture 5"/>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724400" y="4343400"/>
            <a:ext cx="1295400" cy="2209800"/>
          </a:xfrm>
          <a:prstGeom prst="rect">
            <a:avLst/>
          </a:prstGeom>
          <a:noFill/>
          <a:ln w="9525">
            <a:noFill/>
            <a:miter lim="800000"/>
            <a:headEnd/>
            <a:tailEnd/>
          </a:ln>
          <a:effectLst/>
        </p:spPr>
      </p:pic>
      <p:pic>
        <p:nvPicPr>
          <p:cNvPr id="13" name="Picture 5"/>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4876800" y="3810000"/>
            <a:ext cx="762000" cy="533400"/>
          </a:xfrm>
          <a:prstGeom prst="rect">
            <a:avLst/>
          </a:prstGeom>
          <a:noFill/>
          <a:ln w="9525">
            <a:noFill/>
            <a:miter lim="800000"/>
            <a:headEnd/>
            <a:tailEnd/>
          </a:ln>
          <a:effectLst/>
        </p:spPr>
      </p:pic>
      <p:pic>
        <p:nvPicPr>
          <p:cNvPr id="14" name="Picture 3"/>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76200" y="5410200"/>
            <a:ext cx="2971800" cy="1219200"/>
          </a:xfrm>
          <a:prstGeom prst="rect">
            <a:avLst/>
          </a:prstGeom>
          <a:noFill/>
          <a:ln w="9525">
            <a:noFill/>
            <a:miter lim="800000"/>
            <a:headEnd/>
            <a:tailEnd/>
          </a:ln>
          <a:effectLst/>
        </p:spPr>
      </p:pic>
      <p:pic>
        <p:nvPicPr>
          <p:cNvPr id="5125" name="Picture 5"/>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5867400" y="4495800"/>
            <a:ext cx="2971800" cy="2057400"/>
          </a:xfrm>
          <a:prstGeom prst="rect">
            <a:avLst/>
          </a:prstGeom>
          <a:noFill/>
          <a:ln w="9525">
            <a:noFill/>
            <a:miter lim="800000"/>
            <a:headEnd/>
            <a:tailEnd/>
          </a:ln>
          <a:effectLst/>
        </p:spPr>
      </p:pic>
    </p:spTree>
    <p:extLst>
      <p:ext uri="{BB962C8B-B14F-4D97-AF65-F5344CB8AC3E}">
        <p14:creationId xmlns:p14="http://schemas.microsoft.com/office/powerpoint/2010/main" val="321928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 Duke Fans!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71800" y="3962400"/>
            <a:ext cx="4552950" cy="2549652"/>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3400" y="1676400"/>
            <a:ext cx="6433879" cy="2133600"/>
          </a:xfrm>
          <a:prstGeom prst="rect">
            <a:avLst/>
          </a:prstGeom>
          <a:noFill/>
          <a:ln w="9525">
            <a:noFill/>
            <a:miter lim="800000"/>
            <a:headEnd/>
            <a:tailEnd/>
          </a:ln>
          <a:effectLst/>
        </p:spPr>
      </p:pic>
    </p:spTree>
    <p:extLst>
      <p:ext uri="{BB962C8B-B14F-4D97-AF65-F5344CB8AC3E}">
        <p14:creationId xmlns:p14="http://schemas.microsoft.com/office/powerpoint/2010/main" val="26063152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C76B548-4549-4963-8260-6B986A01A7F0}"/>
              </a:ext>
            </a:extLst>
          </p:cNvPr>
          <p:cNvSpPr>
            <a:spLocks noGrp="1"/>
          </p:cNvSpPr>
          <p:nvPr>
            <p:ph type="title"/>
          </p:nvPr>
        </p:nvSpPr>
        <p:spPr>
          <a:xfrm>
            <a:off x="228600" y="228600"/>
            <a:ext cx="8229600" cy="990600"/>
          </a:xfrm>
        </p:spPr>
        <p:txBody>
          <a:bodyPr/>
          <a:lstStyle/>
          <a:p>
            <a:r>
              <a:rPr lang="en-US" dirty="0"/>
              <a:t>Predicting Attendance – ind. variables</a:t>
            </a:r>
          </a:p>
        </p:txBody>
      </p:sp>
      <p:sp>
        <p:nvSpPr>
          <p:cNvPr id="2" name="TextBox 1">
            <a:extLst>
              <a:ext uri="{FF2B5EF4-FFF2-40B4-BE49-F238E27FC236}">
                <a16:creationId xmlns:a16="http://schemas.microsoft.com/office/drawing/2014/main" id="{0A6681C2-15C0-40A8-B14A-3A118F5F858B}"/>
              </a:ext>
            </a:extLst>
          </p:cNvPr>
          <p:cNvSpPr txBox="1"/>
          <p:nvPr/>
        </p:nvSpPr>
        <p:spPr>
          <a:xfrm>
            <a:off x="533400" y="1600200"/>
            <a:ext cx="1585690" cy="400110"/>
          </a:xfrm>
          <a:prstGeom prst="rect">
            <a:avLst/>
          </a:prstGeom>
          <a:noFill/>
        </p:spPr>
        <p:txBody>
          <a:bodyPr wrap="none" rtlCol="0">
            <a:spAutoFit/>
          </a:bodyPr>
          <a:lstStyle/>
          <a:p>
            <a:r>
              <a:rPr lang="en-US" sz="2000" dirty="0">
                <a:solidFill>
                  <a:schemeClr val="bg1"/>
                </a:solidFill>
                <a:highlight>
                  <a:srgbClr val="000000"/>
                </a:highlight>
              </a:rPr>
              <a:t>CALENDAR</a:t>
            </a:r>
          </a:p>
        </p:txBody>
      </p:sp>
      <p:sp>
        <p:nvSpPr>
          <p:cNvPr id="5" name="TextBox 4">
            <a:extLst>
              <a:ext uri="{FF2B5EF4-FFF2-40B4-BE49-F238E27FC236}">
                <a16:creationId xmlns:a16="http://schemas.microsoft.com/office/drawing/2014/main" id="{30AB414B-FA13-46DF-907C-7943E7AB12C2}"/>
              </a:ext>
            </a:extLst>
          </p:cNvPr>
          <p:cNvSpPr txBox="1"/>
          <p:nvPr/>
        </p:nvSpPr>
        <p:spPr>
          <a:xfrm>
            <a:off x="5062950" y="1600200"/>
            <a:ext cx="1625766" cy="400110"/>
          </a:xfrm>
          <a:prstGeom prst="rect">
            <a:avLst/>
          </a:prstGeom>
          <a:noFill/>
        </p:spPr>
        <p:txBody>
          <a:bodyPr wrap="none" rtlCol="0">
            <a:spAutoFit/>
          </a:bodyPr>
          <a:lstStyle/>
          <a:p>
            <a:r>
              <a:rPr lang="en-US" sz="2000" dirty="0">
                <a:solidFill>
                  <a:schemeClr val="bg1"/>
                </a:solidFill>
                <a:highlight>
                  <a:srgbClr val="000000"/>
                </a:highlight>
              </a:rPr>
              <a:t>OPPONENT</a:t>
            </a:r>
          </a:p>
        </p:txBody>
      </p:sp>
      <p:sp>
        <p:nvSpPr>
          <p:cNvPr id="6" name="TextBox 5">
            <a:extLst>
              <a:ext uri="{FF2B5EF4-FFF2-40B4-BE49-F238E27FC236}">
                <a16:creationId xmlns:a16="http://schemas.microsoft.com/office/drawing/2014/main" id="{6F27284F-33A8-432F-8C6D-F4BA2124C088}"/>
              </a:ext>
            </a:extLst>
          </p:cNvPr>
          <p:cNvSpPr txBox="1"/>
          <p:nvPr/>
        </p:nvSpPr>
        <p:spPr>
          <a:xfrm>
            <a:off x="533400" y="4016514"/>
            <a:ext cx="2624886" cy="707886"/>
          </a:xfrm>
          <a:prstGeom prst="rect">
            <a:avLst/>
          </a:prstGeom>
          <a:noFill/>
        </p:spPr>
        <p:txBody>
          <a:bodyPr wrap="none" rtlCol="0">
            <a:spAutoFit/>
          </a:bodyPr>
          <a:lstStyle/>
          <a:p>
            <a:r>
              <a:rPr lang="en-US" sz="2000" dirty="0">
                <a:solidFill>
                  <a:schemeClr val="bg1"/>
                </a:solidFill>
                <a:highlight>
                  <a:srgbClr val="000000"/>
                </a:highlight>
              </a:rPr>
              <a:t>PROMO GIVEAWAY/</a:t>
            </a:r>
          </a:p>
          <a:p>
            <a:r>
              <a:rPr lang="en-US" sz="2000" dirty="0">
                <a:solidFill>
                  <a:schemeClr val="bg1"/>
                </a:solidFill>
                <a:highlight>
                  <a:srgbClr val="000000"/>
                </a:highlight>
              </a:rPr>
              <a:t>THEME NIGHT</a:t>
            </a:r>
          </a:p>
        </p:txBody>
      </p:sp>
      <p:sp>
        <p:nvSpPr>
          <p:cNvPr id="7" name="TextBox 6">
            <a:extLst>
              <a:ext uri="{FF2B5EF4-FFF2-40B4-BE49-F238E27FC236}">
                <a16:creationId xmlns:a16="http://schemas.microsoft.com/office/drawing/2014/main" id="{94FE6CE1-80C8-4866-9940-F239E6B6CF4A}"/>
              </a:ext>
            </a:extLst>
          </p:cNvPr>
          <p:cNvSpPr txBox="1"/>
          <p:nvPr/>
        </p:nvSpPr>
        <p:spPr>
          <a:xfrm>
            <a:off x="4972240" y="4035624"/>
            <a:ext cx="2874698" cy="400110"/>
          </a:xfrm>
          <a:prstGeom prst="rect">
            <a:avLst/>
          </a:prstGeom>
          <a:noFill/>
        </p:spPr>
        <p:txBody>
          <a:bodyPr wrap="none" rtlCol="0">
            <a:spAutoFit/>
          </a:bodyPr>
          <a:lstStyle/>
          <a:p>
            <a:r>
              <a:rPr lang="en-US" sz="2000" dirty="0">
                <a:solidFill>
                  <a:schemeClr val="bg1"/>
                </a:solidFill>
                <a:highlight>
                  <a:srgbClr val="000000"/>
                </a:highlight>
              </a:rPr>
              <a:t>HOME TEAM/MARKET</a:t>
            </a:r>
          </a:p>
        </p:txBody>
      </p:sp>
      <p:sp>
        <p:nvSpPr>
          <p:cNvPr id="4" name="TextBox 3">
            <a:extLst>
              <a:ext uri="{FF2B5EF4-FFF2-40B4-BE49-F238E27FC236}">
                <a16:creationId xmlns:a16="http://schemas.microsoft.com/office/drawing/2014/main" id="{07F6CCFA-3F9E-477B-AAE6-F9574D94EFF8}"/>
              </a:ext>
            </a:extLst>
          </p:cNvPr>
          <p:cNvSpPr txBox="1"/>
          <p:nvPr/>
        </p:nvSpPr>
        <p:spPr>
          <a:xfrm>
            <a:off x="533400" y="2000310"/>
            <a:ext cx="4072718" cy="1569660"/>
          </a:xfrm>
          <a:prstGeom prst="rect">
            <a:avLst/>
          </a:prstGeom>
          <a:noFill/>
        </p:spPr>
        <p:txBody>
          <a:bodyPr wrap="none" rtlCol="0">
            <a:spAutoFit/>
          </a:bodyPr>
          <a:lstStyle/>
          <a:p>
            <a:pPr marL="285750" indent="-285750">
              <a:buFont typeface="Arial" panose="020B0604020202020204" pitchFamily="34" charset="0"/>
              <a:buChar char="•"/>
            </a:pPr>
            <a:r>
              <a:rPr lang="en-US" sz="1600" dirty="0"/>
              <a:t>Home opener/Opening Day</a:t>
            </a:r>
          </a:p>
          <a:p>
            <a:pPr marL="285750" indent="-285750">
              <a:buFont typeface="Arial" panose="020B0604020202020204" pitchFamily="34" charset="0"/>
              <a:buChar char="•"/>
            </a:pPr>
            <a:r>
              <a:rPr lang="en-US" sz="1600" dirty="0"/>
              <a:t>Holiday (July 4</a:t>
            </a:r>
            <a:r>
              <a:rPr lang="en-US" sz="1600" baseline="30000" dirty="0"/>
              <a:t>th</a:t>
            </a:r>
            <a:r>
              <a:rPr lang="en-US" sz="1600" dirty="0"/>
              <a:t>, Memorial Day, Easter)</a:t>
            </a:r>
          </a:p>
          <a:p>
            <a:pPr marL="285750" indent="-285750">
              <a:buFont typeface="Arial" panose="020B0604020202020204" pitchFamily="34" charset="0"/>
              <a:buChar char="•"/>
            </a:pPr>
            <a:r>
              <a:rPr lang="en-US" sz="1600" dirty="0"/>
              <a:t>Day of Week</a:t>
            </a:r>
          </a:p>
          <a:p>
            <a:pPr marL="285750" indent="-285750">
              <a:buFont typeface="Arial" panose="020B0604020202020204" pitchFamily="34" charset="0"/>
              <a:buChar char="•"/>
            </a:pPr>
            <a:r>
              <a:rPr lang="en-US" sz="1600" dirty="0"/>
              <a:t>Month</a:t>
            </a:r>
          </a:p>
          <a:p>
            <a:pPr marL="285750" indent="-285750">
              <a:buFont typeface="Arial" panose="020B0604020202020204" pitchFamily="34" charset="0"/>
              <a:buChar char="•"/>
            </a:pPr>
            <a:r>
              <a:rPr lang="en-US" sz="1600" dirty="0"/>
              <a:t>Day vs. Night start time</a:t>
            </a:r>
          </a:p>
          <a:p>
            <a:pPr marL="285750" indent="-285750">
              <a:buFont typeface="Arial" panose="020B0604020202020204" pitchFamily="34" charset="0"/>
              <a:buChar char="•"/>
            </a:pPr>
            <a:r>
              <a:rPr lang="en-US" sz="1600" dirty="0"/>
              <a:t>Weather</a:t>
            </a:r>
          </a:p>
        </p:txBody>
      </p:sp>
      <p:sp>
        <p:nvSpPr>
          <p:cNvPr id="9" name="TextBox 8">
            <a:extLst>
              <a:ext uri="{FF2B5EF4-FFF2-40B4-BE49-F238E27FC236}">
                <a16:creationId xmlns:a16="http://schemas.microsoft.com/office/drawing/2014/main" id="{B0A664E3-E9F1-456E-B355-BBE99B9851BC}"/>
              </a:ext>
            </a:extLst>
          </p:cNvPr>
          <p:cNvSpPr txBox="1"/>
          <p:nvPr/>
        </p:nvSpPr>
        <p:spPr>
          <a:xfrm>
            <a:off x="533400" y="4800600"/>
            <a:ext cx="3566874" cy="1569660"/>
          </a:xfrm>
          <a:prstGeom prst="rect">
            <a:avLst/>
          </a:prstGeom>
          <a:noFill/>
        </p:spPr>
        <p:txBody>
          <a:bodyPr wrap="none" rtlCol="0">
            <a:spAutoFit/>
          </a:bodyPr>
          <a:lstStyle/>
          <a:p>
            <a:pPr marL="285750" indent="-285750">
              <a:buFont typeface="Arial" panose="020B0604020202020204" pitchFamily="34" charset="0"/>
              <a:buChar char="•"/>
            </a:pPr>
            <a:r>
              <a:rPr lang="en-US" sz="1600" dirty="0"/>
              <a:t>Hawaiian Shirt/Jersey</a:t>
            </a:r>
          </a:p>
          <a:p>
            <a:pPr marL="285750" indent="-285750">
              <a:buFont typeface="Arial" panose="020B0604020202020204" pitchFamily="34" charset="0"/>
              <a:buChar char="•"/>
            </a:pPr>
            <a:r>
              <a:rPr lang="en-US" sz="1600" dirty="0"/>
              <a:t>Bobblehead</a:t>
            </a:r>
          </a:p>
          <a:p>
            <a:pPr marL="285750" indent="-285750">
              <a:buFont typeface="Arial" panose="020B0604020202020204" pitchFamily="34" charset="0"/>
              <a:buChar char="•"/>
            </a:pPr>
            <a:r>
              <a:rPr lang="en-US" sz="1600" dirty="0"/>
              <a:t>Cap/T-Shirt</a:t>
            </a:r>
          </a:p>
          <a:p>
            <a:pPr marL="285750" indent="-285750">
              <a:buFont typeface="Arial" panose="020B0604020202020204" pitchFamily="34" charset="0"/>
              <a:buChar char="•"/>
            </a:pPr>
            <a:r>
              <a:rPr lang="en-US" sz="1600" dirty="0"/>
              <a:t>Other giveaways</a:t>
            </a:r>
          </a:p>
          <a:p>
            <a:pPr marL="285750" indent="-285750">
              <a:buFont typeface="Arial" panose="020B0604020202020204" pitchFamily="34" charset="0"/>
              <a:buChar char="•"/>
            </a:pPr>
            <a:r>
              <a:rPr lang="en-US" sz="1600" dirty="0"/>
              <a:t>Star Wars/Game of Thrones Night</a:t>
            </a:r>
          </a:p>
          <a:p>
            <a:pPr marL="285750" indent="-285750">
              <a:buFont typeface="Arial" panose="020B0604020202020204" pitchFamily="34" charset="0"/>
              <a:buChar char="•"/>
            </a:pPr>
            <a:r>
              <a:rPr lang="en-US" sz="1600" dirty="0"/>
              <a:t>Fireworks/College Nights</a:t>
            </a:r>
          </a:p>
        </p:txBody>
      </p:sp>
      <p:sp>
        <p:nvSpPr>
          <p:cNvPr id="10" name="TextBox 9">
            <a:extLst>
              <a:ext uri="{FF2B5EF4-FFF2-40B4-BE49-F238E27FC236}">
                <a16:creationId xmlns:a16="http://schemas.microsoft.com/office/drawing/2014/main" id="{A748A8BD-1E86-4BB9-883B-65F33C1C4062}"/>
              </a:ext>
            </a:extLst>
          </p:cNvPr>
          <p:cNvSpPr txBox="1"/>
          <p:nvPr/>
        </p:nvSpPr>
        <p:spPr>
          <a:xfrm>
            <a:off x="5062950" y="2000310"/>
            <a:ext cx="3547650"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t>Marquee player(s), payroll</a:t>
            </a:r>
          </a:p>
          <a:p>
            <a:pPr marL="285750" indent="-285750">
              <a:buFont typeface="Arial" panose="020B0604020202020204" pitchFamily="34" charset="0"/>
              <a:buChar char="•"/>
            </a:pPr>
            <a:r>
              <a:rPr lang="en-US" sz="1600" dirty="0"/>
              <a:t>Avg road attendance</a:t>
            </a:r>
          </a:p>
          <a:p>
            <a:pPr marL="285750" indent="-285750">
              <a:buFont typeface="Arial" panose="020B0604020202020204" pitchFamily="34" charset="0"/>
              <a:buChar char="•"/>
            </a:pPr>
            <a:r>
              <a:rPr lang="en-US" sz="1600" dirty="0"/>
              <a:t>Specific opponents: BOS/NYY vs. TOR/TB</a:t>
            </a:r>
          </a:p>
          <a:p>
            <a:pPr marL="285750" indent="-285750">
              <a:buFont typeface="Arial" panose="020B0604020202020204" pitchFamily="34" charset="0"/>
              <a:buChar char="•"/>
            </a:pPr>
            <a:r>
              <a:rPr lang="en-US" sz="1600" dirty="0"/>
              <a:t>Interleague opponents: LAD, SF, Chc</a:t>
            </a:r>
          </a:p>
        </p:txBody>
      </p:sp>
      <p:sp>
        <p:nvSpPr>
          <p:cNvPr id="11" name="TextBox 10">
            <a:extLst>
              <a:ext uri="{FF2B5EF4-FFF2-40B4-BE49-F238E27FC236}">
                <a16:creationId xmlns:a16="http://schemas.microsoft.com/office/drawing/2014/main" id="{D069622E-AFB6-49D1-9EB1-5555B6F144C1}"/>
              </a:ext>
            </a:extLst>
          </p:cNvPr>
          <p:cNvSpPr txBox="1"/>
          <p:nvPr/>
        </p:nvSpPr>
        <p:spPr>
          <a:xfrm>
            <a:off x="5062950" y="4724400"/>
            <a:ext cx="354765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Marquee player(s), payroll</a:t>
            </a:r>
          </a:p>
          <a:p>
            <a:pPr marL="285750" indent="-285750">
              <a:buFont typeface="Arial" panose="020B0604020202020204" pitchFamily="34" charset="0"/>
              <a:buChar char="•"/>
            </a:pPr>
            <a:r>
              <a:rPr lang="en-US" sz="1600" dirty="0"/>
              <a:t>Won-loss record</a:t>
            </a:r>
          </a:p>
          <a:p>
            <a:pPr marL="285750" indent="-285750">
              <a:buFont typeface="Arial" panose="020B0604020202020204" pitchFamily="34" charset="0"/>
              <a:buChar char="•"/>
            </a:pPr>
            <a:r>
              <a:rPr lang="en-US" sz="1600" dirty="0"/>
              <a:t>Recent playoff appearances</a:t>
            </a:r>
          </a:p>
          <a:p>
            <a:pPr marL="285750" indent="-285750">
              <a:buFont typeface="Arial" panose="020B0604020202020204" pitchFamily="34" charset="0"/>
              <a:buChar char="•"/>
            </a:pPr>
            <a:r>
              <a:rPr lang="en-US" sz="1600" dirty="0"/>
              <a:t>Other local pro teams won/loss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8578C1-46FE-4B37-83C2-A288A5C06D4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192874" y="228599"/>
            <a:ext cx="4876800" cy="3124201"/>
          </a:xfrm>
          <a:prstGeom prst="rect">
            <a:avLst/>
          </a:prstGeom>
          <a:ln w="15875">
            <a:solidFill>
              <a:srgbClr val="002060"/>
            </a:solidFill>
          </a:ln>
        </p:spPr>
      </p:pic>
      <p:pic>
        <p:nvPicPr>
          <p:cNvPr id="5" name="Picture 4">
            <a:extLst>
              <a:ext uri="{FF2B5EF4-FFF2-40B4-BE49-F238E27FC236}">
                <a16:creationId xmlns:a16="http://schemas.microsoft.com/office/drawing/2014/main" id="{AFD319AD-8B6F-49A4-AB45-B8DB525F749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6226" y="3429000"/>
            <a:ext cx="4648200" cy="3352801"/>
          </a:xfrm>
          <a:prstGeom prst="rect">
            <a:avLst/>
          </a:prstGeom>
          <a:ln w="15875">
            <a:solidFill>
              <a:srgbClr val="002060"/>
            </a:solidFill>
          </a:ln>
        </p:spPr>
      </p:pic>
      <p:sp>
        <p:nvSpPr>
          <p:cNvPr id="6" name="Title 1">
            <a:extLst>
              <a:ext uri="{FF2B5EF4-FFF2-40B4-BE49-F238E27FC236}">
                <a16:creationId xmlns:a16="http://schemas.microsoft.com/office/drawing/2014/main" id="{C7C16F26-D843-459C-89C0-EF2FBBABECB7}"/>
              </a:ext>
            </a:extLst>
          </p:cNvPr>
          <p:cNvSpPr>
            <a:spLocks noGrp="1"/>
          </p:cNvSpPr>
          <p:nvPr>
            <p:ph type="title"/>
          </p:nvPr>
        </p:nvSpPr>
        <p:spPr>
          <a:xfrm>
            <a:off x="6246" y="533400"/>
            <a:ext cx="3846226" cy="990600"/>
          </a:xfrm>
        </p:spPr>
        <p:txBody>
          <a:bodyPr>
            <a:noAutofit/>
          </a:bodyPr>
          <a:lstStyle/>
          <a:p>
            <a:r>
              <a:rPr lang="en-US" sz="2800" dirty="0"/>
              <a:t>Predicting Attendance – multi-linear regression modeling</a:t>
            </a:r>
          </a:p>
        </p:txBody>
      </p:sp>
      <p:sp>
        <p:nvSpPr>
          <p:cNvPr id="7" name="Right Brace 6">
            <a:extLst>
              <a:ext uri="{FF2B5EF4-FFF2-40B4-BE49-F238E27FC236}">
                <a16:creationId xmlns:a16="http://schemas.microsoft.com/office/drawing/2014/main" id="{5F9FF9BA-8062-440B-B22C-22167DCC6EDD}"/>
              </a:ext>
            </a:extLst>
          </p:cNvPr>
          <p:cNvSpPr/>
          <p:nvPr/>
        </p:nvSpPr>
        <p:spPr>
          <a:xfrm>
            <a:off x="4724400" y="6019799"/>
            <a:ext cx="381000" cy="762001"/>
          </a:xfrm>
          <a:prstGeom prst="rightBrace">
            <a:avLst/>
          </a:prstGeom>
          <a:ln w="2222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TextBox 7">
            <a:extLst>
              <a:ext uri="{FF2B5EF4-FFF2-40B4-BE49-F238E27FC236}">
                <a16:creationId xmlns:a16="http://schemas.microsoft.com/office/drawing/2014/main" id="{74A33F21-7341-4499-8625-5035CF9D8657}"/>
              </a:ext>
            </a:extLst>
          </p:cNvPr>
          <p:cNvSpPr txBox="1"/>
          <p:nvPr/>
        </p:nvSpPr>
        <p:spPr>
          <a:xfrm>
            <a:off x="5181600" y="6172200"/>
            <a:ext cx="3550972" cy="646331"/>
          </a:xfrm>
          <a:prstGeom prst="rect">
            <a:avLst/>
          </a:prstGeom>
          <a:noFill/>
        </p:spPr>
        <p:txBody>
          <a:bodyPr wrap="none" rtlCol="0">
            <a:spAutoFit/>
          </a:bodyPr>
          <a:lstStyle/>
          <a:p>
            <a:r>
              <a:rPr lang="en-US" dirty="0"/>
              <a:t>Addt’l variables = stronger model</a:t>
            </a:r>
          </a:p>
          <a:p>
            <a:r>
              <a:rPr lang="en-US" dirty="0"/>
              <a:t>(dropped HOT-weather)</a:t>
            </a:r>
          </a:p>
        </p:txBody>
      </p:sp>
    </p:spTree>
    <p:extLst>
      <p:ext uri="{BB962C8B-B14F-4D97-AF65-F5344CB8AC3E}">
        <p14:creationId xmlns:p14="http://schemas.microsoft.com/office/powerpoint/2010/main" val="13015773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3646491-D004-49D0-94A3-8499018ECC3E}"/>
              </a:ext>
            </a:extLst>
          </p:cNvPr>
          <p:cNvSpPr>
            <a:spLocks noGrp="1"/>
          </p:cNvSpPr>
          <p:nvPr>
            <p:ph type="title"/>
          </p:nvPr>
        </p:nvSpPr>
        <p:spPr>
          <a:xfrm>
            <a:off x="228600" y="228600"/>
            <a:ext cx="8229600" cy="990600"/>
          </a:xfrm>
        </p:spPr>
        <p:txBody>
          <a:bodyPr/>
          <a:lstStyle/>
          <a:p>
            <a:r>
              <a:rPr lang="en-US" dirty="0"/>
              <a:t>Multi-linear regression - promotions</a:t>
            </a:r>
          </a:p>
        </p:txBody>
      </p:sp>
      <p:sp>
        <p:nvSpPr>
          <p:cNvPr id="2" name="TextBox 1">
            <a:extLst>
              <a:ext uri="{FF2B5EF4-FFF2-40B4-BE49-F238E27FC236}">
                <a16:creationId xmlns:a16="http://schemas.microsoft.com/office/drawing/2014/main" id="{34C05D5D-D7CD-4A2B-BB14-D451806D70E6}"/>
              </a:ext>
            </a:extLst>
          </p:cNvPr>
          <p:cNvSpPr txBox="1"/>
          <p:nvPr/>
        </p:nvSpPr>
        <p:spPr>
          <a:xfrm>
            <a:off x="304800" y="1066800"/>
            <a:ext cx="1838965" cy="369332"/>
          </a:xfrm>
          <a:prstGeom prst="rect">
            <a:avLst/>
          </a:prstGeom>
          <a:noFill/>
        </p:spPr>
        <p:txBody>
          <a:bodyPr wrap="none" rtlCol="0">
            <a:spAutoFit/>
          </a:bodyPr>
          <a:lstStyle/>
          <a:p>
            <a:r>
              <a:rPr lang="en-US" dirty="0"/>
              <a:t>R-square: 0.782</a:t>
            </a:r>
          </a:p>
        </p:txBody>
      </p:sp>
      <p:pic>
        <p:nvPicPr>
          <p:cNvPr id="5" name="Picture 2">
            <a:extLst>
              <a:ext uri="{FF2B5EF4-FFF2-40B4-BE49-F238E27FC236}">
                <a16:creationId xmlns:a16="http://schemas.microsoft.com/office/drawing/2014/main" id="{C2C7499E-1159-43BE-87C0-961E1910D84D}"/>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609600" y="1752599"/>
            <a:ext cx="7848600" cy="4805265"/>
          </a:xfrm>
          <a:prstGeom prst="rect">
            <a:avLst/>
          </a:prstGeom>
          <a:noFill/>
          <a:ln w="19050">
            <a:solidFill>
              <a:srgbClr val="002060"/>
            </a:solid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E673FD-D12B-4862-801F-501429F8203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191000" y="69273"/>
            <a:ext cx="4419600" cy="6696365"/>
          </a:xfrm>
          <a:prstGeom prst="rect">
            <a:avLst/>
          </a:prstGeom>
          <a:ln w="19050">
            <a:solidFill>
              <a:srgbClr val="002060"/>
            </a:solidFill>
          </a:ln>
        </p:spPr>
      </p:pic>
      <p:sp>
        <p:nvSpPr>
          <p:cNvPr id="5" name="Title 1">
            <a:extLst>
              <a:ext uri="{FF2B5EF4-FFF2-40B4-BE49-F238E27FC236}">
                <a16:creationId xmlns:a16="http://schemas.microsoft.com/office/drawing/2014/main" id="{AEEC61FB-8EEF-4C46-820E-26725E38D78C}"/>
              </a:ext>
            </a:extLst>
          </p:cNvPr>
          <p:cNvSpPr>
            <a:spLocks noGrp="1"/>
          </p:cNvSpPr>
          <p:nvPr>
            <p:ph type="title"/>
          </p:nvPr>
        </p:nvSpPr>
        <p:spPr>
          <a:xfrm>
            <a:off x="6246" y="533400"/>
            <a:ext cx="3846226" cy="990600"/>
          </a:xfrm>
        </p:spPr>
        <p:txBody>
          <a:bodyPr>
            <a:noAutofit/>
          </a:bodyPr>
          <a:lstStyle/>
          <a:p>
            <a:r>
              <a:rPr lang="en-US" sz="2800" dirty="0"/>
              <a:t>R Studio – 72 ind. variables</a:t>
            </a:r>
          </a:p>
        </p:txBody>
      </p:sp>
    </p:spTree>
    <p:extLst>
      <p:ext uri="{BB962C8B-B14F-4D97-AF65-F5344CB8AC3E}">
        <p14:creationId xmlns:p14="http://schemas.microsoft.com/office/powerpoint/2010/main" val="23645300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A8768-EC34-457A-84D7-734A44AF4695}"/>
              </a:ext>
            </a:extLst>
          </p:cNvPr>
          <p:cNvSpPr>
            <a:spLocks noGrp="1"/>
          </p:cNvSpPr>
          <p:nvPr>
            <p:ph type="title"/>
          </p:nvPr>
        </p:nvSpPr>
        <p:spPr>
          <a:xfrm>
            <a:off x="228600" y="381000"/>
            <a:ext cx="8229600" cy="990600"/>
          </a:xfrm>
        </p:spPr>
        <p:txBody>
          <a:bodyPr/>
          <a:lstStyle/>
          <a:p>
            <a:r>
              <a:rPr lang="en-US" dirty="0"/>
              <a:t>Predicting show-rate</a:t>
            </a:r>
          </a:p>
        </p:txBody>
      </p:sp>
      <p:sp>
        <p:nvSpPr>
          <p:cNvPr id="7" name="TextBox 6">
            <a:extLst>
              <a:ext uri="{FF2B5EF4-FFF2-40B4-BE49-F238E27FC236}">
                <a16:creationId xmlns:a16="http://schemas.microsoft.com/office/drawing/2014/main" id="{54B5F043-2357-452E-B2D4-484D513858C5}"/>
              </a:ext>
            </a:extLst>
          </p:cNvPr>
          <p:cNvSpPr txBox="1"/>
          <p:nvPr/>
        </p:nvSpPr>
        <p:spPr>
          <a:xfrm>
            <a:off x="381000" y="1524000"/>
            <a:ext cx="8458200" cy="2862322"/>
          </a:xfrm>
          <a:prstGeom prst="rect">
            <a:avLst/>
          </a:prstGeom>
          <a:noFill/>
        </p:spPr>
        <p:txBody>
          <a:bodyPr wrap="square" rtlCol="0">
            <a:spAutoFit/>
          </a:bodyPr>
          <a:lstStyle/>
          <a:p>
            <a:r>
              <a:rPr lang="en-US" dirty="0"/>
              <a:t>Goal: Use regression of similar independent variables as predicting tickets sold to project show rate (in-park actual attendance)</a:t>
            </a:r>
          </a:p>
          <a:p>
            <a:endParaRPr lang="en-US" dirty="0"/>
          </a:p>
          <a:p>
            <a:r>
              <a:rPr lang="en-US" dirty="0"/>
              <a:t>Variables: Sales channel, opponent, start time, weather, promotions, day of week, month ,etc.</a:t>
            </a:r>
          </a:p>
          <a:p>
            <a:endParaRPr lang="en-US" dirty="0"/>
          </a:p>
          <a:p>
            <a:r>
              <a:rPr lang="en-US" dirty="0"/>
              <a:t>Enable Operations to staff up and plan inventory more efficiently/save $$</a:t>
            </a:r>
          </a:p>
          <a:p>
            <a:pPr marL="285750" indent="-285750">
              <a:buFont typeface="Arial" panose="020B0604020202020204" pitchFamily="34" charset="0"/>
              <a:buChar char="•"/>
            </a:pPr>
            <a:r>
              <a:rPr lang="en-US" dirty="0"/>
              <a:t>Concessions partner: open/close locations, increase/decrease staffing</a:t>
            </a:r>
          </a:p>
          <a:p>
            <a:pPr marL="285750" indent="-285750">
              <a:buFont typeface="Arial" panose="020B0604020202020204" pitchFamily="34" charset="0"/>
              <a:buChar char="•"/>
            </a:pPr>
            <a:r>
              <a:rPr lang="en-US" dirty="0"/>
              <a:t>Ballpark Operations: open/close ballpark gates, staff by location</a:t>
            </a:r>
          </a:p>
          <a:p>
            <a:pPr marL="285750" indent="-285750">
              <a:buFont typeface="Arial" panose="020B0604020202020204" pitchFamily="34" charset="0"/>
              <a:buChar char="•"/>
            </a:pPr>
            <a:r>
              <a:rPr lang="en-US" dirty="0"/>
              <a:t>Merchandise: staffing, order quantities</a:t>
            </a:r>
          </a:p>
        </p:txBody>
      </p:sp>
    </p:spTree>
    <p:extLst>
      <p:ext uri="{BB962C8B-B14F-4D97-AF65-F5344CB8AC3E}">
        <p14:creationId xmlns:p14="http://schemas.microsoft.com/office/powerpoint/2010/main" val="27218095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755FFB-39AA-44EA-BD53-39A5F77FEE2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3400" y="1066800"/>
            <a:ext cx="5867400" cy="2895600"/>
          </a:xfrm>
          <a:prstGeom prst="rect">
            <a:avLst/>
          </a:prstGeom>
        </p:spPr>
      </p:pic>
      <p:pic>
        <p:nvPicPr>
          <p:cNvPr id="5" name="Picture 4">
            <a:extLst>
              <a:ext uri="{FF2B5EF4-FFF2-40B4-BE49-F238E27FC236}">
                <a16:creationId xmlns:a16="http://schemas.microsoft.com/office/drawing/2014/main" id="{FD7E19EF-CD46-4CFC-B66E-7BD3C171A07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28600" y="4191000"/>
            <a:ext cx="8458200" cy="2368296"/>
          </a:xfrm>
          <a:prstGeom prst="rect">
            <a:avLst/>
          </a:prstGeom>
          <a:ln w="15875">
            <a:solidFill>
              <a:srgbClr val="002060"/>
            </a:solidFill>
          </a:ln>
        </p:spPr>
      </p:pic>
      <p:sp>
        <p:nvSpPr>
          <p:cNvPr id="6" name="Title 1">
            <a:extLst>
              <a:ext uri="{FF2B5EF4-FFF2-40B4-BE49-F238E27FC236}">
                <a16:creationId xmlns:a16="http://schemas.microsoft.com/office/drawing/2014/main" id="{FE5681FC-9B53-4B5D-8485-0C13336BA184}"/>
              </a:ext>
            </a:extLst>
          </p:cNvPr>
          <p:cNvSpPr>
            <a:spLocks noGrp="1"/>
          </p:cNvSpPr>
          <p:nvPr>
            <p:ph type="title"/>
          </p:nvPr>
        </p:nvSpPr>
        <p:spPr>
          <a:xfrm>
            <a:off x="76200" y="152400"/>
            <a:ext cx="8229600" cy="990600"/>
          </a:xfrm>
        </p:spPr>
        <p:txBody>
          <a:bodyPr/>
          <a:lstStyle/>
          <a:p>
            <a:r>
              <a:rPr lang="en-US" dirty="0"/>
              <a:t>Metrics/results</a:t>
            </a:r>
          </a:p>
        </p:txBody>
      </p:sp>
    </p:spTree>
    <p:extLst>
      <p:ext uri="{BB962C8B-B14F-4D97-AF65-F5344CB8AC3E}">
        <p14:creationId xmlns:p14="http://schemas.microsoft.com/office/powerpoint/2010/main" val="40762654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a:extLst>
              <a:ext uri="{FF2B5EF4-FFF2-40B4-BE49-F238E27FC236}">
                <a16:creationId xmlns:a16="http://schemas.microsoft.com/office/drawing/2014/main" id="{EB53AB14-CA87-4E78-B214-2FC15CD091D3}"/>
              </a:ext>
            </a:extLst>
          </p:cNvPr>
          <p:cNvSpPr txBox="1">
            <a:spLocks noChangeArrowheads="1"/>
          </p:cNvSpPr>
          <p:nvPr/>
        </p:nvSpPr>
        <p:spPr bwMode="auto">
          <a:xfrm>
            <a:off x="517525" y="-19110"/>
            <a:ext cx="7635875" cy="400110"/>
          </a:xfrm>
          <a:prstGeom prst="rect">
            <a:avLst/>
          </a:prstGeom>
          <a:noFill/>
          <a:ln w="9525">
            <a:noFill/>
            <a:miter lim="800000"/>
            <a:headEnd/>
            <a:tailEnd/>
          </a:ln>
        </p:spPr>
        <p:txBody>
          <a:bodyPr wrap="square">
            <a:spAutoFit/>
          </a:bodyPr>
          <a:lstStyle/>
          <a:p>
            <a:r>
              <a:rPr lang="en-US" sz="2000" i="1" dirty="0">
                <a:solidFill>
                  <a:schemeClr val="bg1"/>
                </a:solidFill>
              </a:rPr>
              <a:t>DECISION TREES</a:t>
            </a:r>
          </a:p>
        </p:txBody>
      </p:sp>
      <p:pic>
        <p:nvPicPr>
          <p:cNvPr id="2" name="Picture 1">
            <a:extLst>
              <a:ext uri="{FF2B5EF4-FFF2-40B4-BE49-F238E27FC236}">
                <a16:creationId xmlns:a16="http://schemas.microsoft.com/office/drawing/2014/main" id="{2BF0F917-0247-47E2-B7AA-201484913CB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04800" y="761999"/>
            <a:ext cx="8305800" cy="5263559"/>
          </a:xfrm>
          <a:prstGeom prst="rect">
            <a:avLst/>
          </a:prstGeom>
        </p:spPr>
      </p:pic>
    </p:spTree>
    <p:extLst>
      <p:ext uri="{BB962C8B-B14F-4D97-AF65-F5344CB8AC3E}">
        <p14:creationId xmlns:p14="http://schemas.microsoft.com/office/powerpoint/2010/main" val="15668347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7317D6-1653-4EF1-B660-D2D8F33340A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81000" y="914400"/>
            <a:ext cx="7772400" cy="5009920"/>
          </a:xfrm>
          <a:prstGeom prst="rect">
            <a:avLst/>
          </a:prstGeom>
          <a:ln w="15875">
            <a:solidFill>
              <a:schemeClr val="bg2">
                <a:lumMod val="10000"/>
              </a:schemeClr>
            </a:solidFill>
          </a:ln>
        </p:spPr>
      </p:pic>
    </p:spTree>
    <p:extLst>
      <p:ext uri="{BB962C8B-B14F-4D97-AF65-F5344CB8AC3E}">
        <p14:creationId xmlns:p14="http://schemas.microsoft.com/office/powerpoint/2010/main" val="6692565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665782-D49D-43D0-8184-FA89687F309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28600" y="738718"/>
            <a:ext cx="8727332" cy="5697010"/>
          </a:xfrm>
          <a:prstGeom prst="rect">
            <a:avLst/>
          </a:prstGeom>
        </p:spPr>
      </p:pic>
    </p:spTree>
    <p:extLst>
      <p:ext uri="{BB962C8B-B14F-4D97-AF65-F5344CB8AC3E}">
        <p14:creationId xmlns:p14="http://schemas.microsoft.com/office/powerpoint/2010/main" val="38932649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www.turnkeyintel.com/LiveReports/ChartImages/3370388.jpg?1445ad7c-4149-4bfc-a8aa-68ebbda2c50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038600" y="4267200"/>
            <a:ext cx="4951141" cy="2514600"/>
          </a:xfrm>
          <a:prstGeom prst="rect">
            <a:avLst/>
          </a:prstGeom>
          <a:noFill/>
        </p:spPr>
      </p:pic>
      <p:sp>
        <p:nvSpPr>
          <p:cNvPr id="8" name="TextBox 7"/>
          <p:cNvSpPr txBox="1"/>
          <p:nvPr/>
        </p:nvSpPr>
        <p:spPr>
          <a:xfrm>
            <a:off x="228600" y="457200"/>
            <a:ext cx="5269391" cy="830997"/>
          </a:xfrm>
          <a:prstGeom prst="rect">
            <a:avLst/>
          </a:prstGeom>
          <a:noFill/>
        </p:spPr>
        <p:txBody>
          <a:bodyPr wrap="none" rtlCol="0">
            <a:spAutoFit/>
          </a:bodyPr>
          <a:lstStyle/>
          <a:p>
            <a:r>
              <a:rPr lang="en-US" sz="2400" dirty="0">
                <a:solidFill>
                  <a:srgbClr val="0000FF"/>
                </a:solidFill>
              </a:rPr>
              <a:t>Nationals Single Game Buyer Survey</a:t>
            </a:r>
          </a:p>
          <a:p>
            <a:r>
              <a:rPr lang="en-US" sz="2400" dirty="0">
                <a:solidFill>
                  <a:srgbClr val="0000FF"/>
                </a:solidFill>
              </a:rPr>
              <a:t>Factors on attending a game</a:t>
            </a:r>
          </a:p>
        </p:txBody>
      </p:sp>
      <p:sp>
        <p:nvSpPr>
          <p:cNvPr id="9" name="Rectangle 8"/>
          <p:cNvSpPr/>
          <p:nvPr/>
        </p:nvSpPr>
        <p:spPr>
          <a:xfrm>
            <a:off x="5334000" y="1524000"/>
            <a:ext cx="3657600" cy="2215991"/>
          </a:xfrm>
          <a:prstGeom prst="rect">
            <a:avLst/>
          </a:prstGeom>
          <a:ln>
            <a:solidFill>
              <a:srgbClr val="6C0000"/>
            </a:solidFill>
          </a:ln>
        </p:spPr>
        <p:txBody>
          <a:bodyPr wrap="square">
            <a:spAutoFit/>
          </a:bodyPr>
          <a:lstStyle/>
          <a:p>
            <a:r>
              <a:rPr lang="en-US" sz="1600" b="0" dirty="0">
                <a:solidFill>
                  <a:srgbClr val="002060"/>
                </a:solidFill>
              </a:rPr>
              <a:t>Which of the following MOST influences your decision of whether or not to attend a particular game?</a:t>
            </a:r>
          </a:p>
          <a:p>
            <a:pPr marL="338138" indent="-338138"/>
            <a:endParaRPr lang="en-US" sz="1000" b="0" i="1" dirty="0"/>
          </a:p>
          <a:p>
            <a:pPr marL="338138" indent="-338138"/>
            <a:r>
              <a:rPr lang="en-US" sz="1000" b="0" i="1" dirty="0"/>
              <a:t>Primary factors are outside of our direct control</a:t>
            </a:r>
          </a:p>
          <a:p>
            <a:pPr marL="338138" indent="-338138">
              <a:buFont typeface="Arial" pitchFamily="34" charset="0"/>
              <a:buChar char="•"/>
            </a:pPr>
            <a:r>
              <a:rPr lang="en-US" sz="1000" b="0" dirty="0"/>
              <a:t>Day/date/time of game: 30%</a:t>
            </a:r>
          </a:p>
          <a:p>
            <a:pPr marL="338138" indent="-338138">
              <a:buFont typeface="Arial" pitchFamily="34" charset="0"/>
              <a:buChar char="•"/>
            </a:pPr>
            <a:r>
              <a:rPr lang="en-US" sz="1000" b="0" dirty="0"/>
              <a:t>Personal/work schedule: 24%</a:t>
            </a:r>
          </a:p>
          <a:p>
            <a:pPr marL="338138" indent="-338138">
              <a:buFont typeface="Arial" pitchFamily="34" charset="0"/>
              <a:buChar char="•"/>
            </a:pPr>
            <a:r>
              <a:rPr lang="en-US" sz="1000" b="0" dirty="0"/>
              <a:t>Opponent: 21%</a:t>
            </a:r>
          </a:p>
          <a:p>
            <a:pPr marL="338138" indent="-338138">
              <a:buFont typeface="Arial" pitchFamily="34" charset="0"/>
              <a:buChar char="•"/>
            </a:pPr>
            <a:endParaRPr lang="en-US" sz="1000" b="0" dirty="0"/>
          </a:p>
          <a:p>
            <a:pPr marL="338138" indent="-338138"/>
            <a:r>
              <a:rPr lang="en-US" sz="1000" b="0" dirty="0"/>
              <a:t>On average, 41 games (50% of the schedule) are played on less desirable dates (Mon-Thu, non-holiday)</a:t>
            </a:r>
          </a:p>
          <a:p>
            <a:endParaRPr lang="en-US" sz="1000" b="0" dirty="0">
              <a:solidFill>
                <a:srgbClr val="002060"/>
              </a:solidFill>
            </a:endParaRPr>
          </a:p>
        </p:txBody>
      </p:sp>
      <p:sp>
        <p:nvSpPr>
          <p:cNvPr id="11" name="Rectangle 10"/>
          <p:cNvSpPr/>
          <p:nvPr/>
        </p:nvSpPr>
        <p:spPr>
          <a:xfrm>
            <a:off x="228600" y="4648200"/>
            <a:ext cx="3733800" cy="1754326"/>
          </a:xfrm>
          <a:prstGeom prst="rect">
            <a:avLst/>
          </a:prstGeom>
          <a:ln>
            <a:solidFill>
              <a:srgbClr val="6C0000"/>
            </a:solidFill>
          </a:ln>
        </p:spPr>
        <p:txBody>
          <a:bodyPr wrap="square">
            <a:spAutoFit/>
          </a:bodyPr>
          <a:lstStyle/>
          <a:p>
            <a:r>
              <a:rPr lang="en-US" sz="1600" b="0" dirty="0">
                <a:solidFill>
                  <a:srgbClr val="002060"/>
                </a:solidFill>
                <a:latin typeface="Arial" pitchFamily="34" charset="0"/>
                <a:cs typeface="Arial" pitchFamily="34" charset="0"/>
              </a:rPr>
              <a:t>Which two (2) </a:t>
            </a:r>
            <a:r>
              <a:rPr lang="en-US" sz="1600" b="0" dirty="0">
                <a:solidFill>
                  <a:srgbClr val="002060"/>
                </a:solidFill>
                <a:latin typeface="Arial" pitchFamily="34" charset="0"/>
                <a:ea typeface="+mj-ea"/>
                <a:cs typeface="Arial" pitchFamily="34" charset="0"/>
              </a:rPr>
              <a:t>promotions</a:t>
            </a:r>
            <a:r>
              <a:rPr lang="en-US" sz="1600" b="0" dirty="0">
                <a:solidFill>
                  <a:srgbClr val="002060"/>
                </a:solidFill>
                <a:latin typeface="Arial" pitchFamily="34" charset="0"/>
                <a:cs typeface="Arial" pitchFamily="34" charset="0"/>
              </a:rPr>
              <a:t> and events do you find appealing?</a:t>
            </a:r>
          </a:p>
          <a:p>
            <a:endParaRPr lang="en-US" sz="1600" b="0" dirty="0">
              <a:solidFill>
                <a:srgbClr val="002060"/>
              </a:solidFill>
              <a:latin typeface="Arial" pitchFamily="34" charset="0"/>
              <a:cs typeface="Arial" pitchFamily="34" charset="0"/>
            </a:endParaRPr>
          </a:p>
          <a:p>
            <a:pPr>
              <a:tabLst>
                <a:tab pos="346075" algn="l"/>
              </a:tabLst>
            </a:pPr>
            <a:r>
              <a:rPr lang="en-US" sz="1000" b="0" dirty="0"/>
              <a:t>Top 2 most appealing promotions and/or events</a:t>
            </a:r>
          </a:p>
          <a:p>
            <a:pPr marL="342900" indent="-342900">
              <a:spcBef>
                <a:spcPct val="20000"/>
              </a:spcBef>
              <a:buFont typeface="Arial" pitchFamily="34" charset="0"/>
              <a:buChar char="•"/>
              <a:tabLst>
                <a:tab pos="346075" algn="l"/>
              </a:tabLst>
            </a:pPr>
            <a:r>
              <a:rPr lang="en-US" sz="1000" b="0" dirty="0"/>
              <a:t>Ticket discounts (30%)</a:t>
            </a:r>
          </a:p>
          <a:p>
            <a:pPr marL="342900" indent="-342900">
              <a:spcBef>
                <a:spcPct val="20000"/>
              </a:spcBef>
              <a:buFont typeface="Arial" pitchFamily="34" charset="0"/>
              <a:buChar char="•"/>
              <a:tabLst>
                <a:tab pos="346075" algn="l"/>
              </a:tabLst>
            </a:pPr>
            <a:r>
              <a:rPr lang="en-US" sz="1000" b="0" dirty="0"/>
              <a:t>Concessions discounts (22%)</a:t>
            </a:r>
          </a:p>
          <a:p>
            <a:r>
              <a:rPr lang="en-US" sz="1000" b="0" dirty="0"/>
              <a:t>Concert was not promoted until two weeks prior to event.</a:t>
            </a:r>
          </a:p>
          <a:p>
            <a:endParaRPr lang="en-US" sz="1600" b="0" dirty="0">
              <a:solidFill>
                <a:srgbClr val="002060"/>
              </a:solidFill>
              <a:latin typeface="Arial" pitchFamily="34" charset="0"/>
              <a:cs typeface="Arial" pitchFamily="34" charset="0"/>
            </a:endParaRPr>
          </a:p>
        </p:txBody>
      </p:sp>
      <p:cxnSp>
        <p:nvCxnSpPr>
          <p:cNvPr id="13" name="Straight Connector 12"/>
          <p:cNvCxnSpPr/>
          <p:nvPr/>
        </p:nvCxnSpPr>
        <p:spPr bwMode="auto">
          <a:xfrm>
            <a:off x="76200" y="4191000"/>
            <a:ext cx="8991600" cy="0"/>
          </a:xfrm>
          <a:prstGeom prst="line">
            <a:avLst/>
          </a:prstGeom>
          <a:solidFill>
            <a:srgbClr val="F53D4A"/>
          </a:solidFill>
          <a:ln w="19050" cap="flat" cmpd="sng" algn="ctr">
            <a:solidFill>
              <a:srgbClr val="FF0000"/>
            </a:solidFill>
            <a:prstDash val="solid"/>
            <a:round/>
            <a:headEnd type="none" w="med" len="med"/>
            <a:tailEnd type="none" w="med" len="med"/>
          </a:ln>
          <a:effectLst/>
        </p:spPr>
      </p:cxnSp>
      <p:graphicFrame>
        <p:nvGraphicFramePr>
          <p:cNvPr id="14" name="Chart 13"/>
          <p:cNvGraphicFramePr/>
          <p:nvPr/>
        </p:nvGraphicFramePr>
        <p:xfrm>
          <a:off x="228600" y="1447800"/>
          <a:ext cx="4800600" cy="2667000"/>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14B0BEA-6C81-47BD-9C15-0EE2232574C7}"/>
              </a:ext>
            </a:extLst>
          </p:cNvPr>
          <p:cNvSpPr txBox="1"/>
          <p:nvPr/>
        </p:nvSpPr>
        <p:spPr>
          <a:xfrm>
            <a:off x="76200" y="-21771"/>
            <a:ext cx="5129481" cy="461665"/>
          </a:xfrm>
          <a:prstGeom prst="rect">
            <a:avLst/>
          </a:prstGeom>
          <a:noFill/>
        </p:spPr>
        <p:txBody>
          <a:bodyPr wrap="none" rtlCol="0">
            <a:spAutoFit/>
          </a:bodyPr>
          <a:lstStyle/>
          <a:p>
            <a:r>
              <a:rPr lang="en-US" sz="2400" dirty="0">
                <a:solidFill>
                  <a:schemeClr val="bg1"/>
                </a:solidFill>
              </a:rPr>
              <a:t>Tableau demo - </a:t>
            </a:r>
            <a:r>
              <a:rPr lang="en-US" sz="1400" dirty="0">
                <a:solidFill>
                  <a:schemeClr val="bg1"/>
                </a:solidFill>
              </a:rPr>
              <a:t>Blackboard – GW Lecture Capture</a:t>
            </a:r>
            <a:endParaRPr lang="en-US" sz="1200" dirty="0">
              <a:solidFill>
                <a:schemeClr val="bg1"/>
              </a:solidFill>
            </a:endParaRPr>
          </a:p>
        </p:txBody>
      </p:sp>
      <p:pic>
        <p:nvPicPr>
          <p:cNvPr id="6" name="Picture 5">
            <a:extLst>
              <a:ext uri="{FF2B5EF4-FFF2-40B4-BE49-F238E27FC236}">
                <a16:creationId xmlns:a16="http://schemas.microsoft.com/office/drawing/2014/main" id="{B49C97A7-E552-47EF-BF4E-D1EE96DC768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04800" y="439894"/>
            <a:ext cx="8011517" cy="3930884"/>
          </a:xfrm>
          <a:prstGeom prst="rect">
            <a:avLst/>
          </a:prstGeom>
        </p:spPr>
      </p:pic>
      <p:pic>
        <p:nvPicPr>
          <p:cNvPr id="4" name="Picture 3">
            <a:extLst>
              <a:ext uri="{FF2B5EF4-FFF2-40B4-BE49-F238E27FC236}">
                <a16:creationId xmlns:a16="http://schemas.microsoft.com/office/drawing/2014/main" id="{5023874E-2304-49A0-B93E-3804E00A663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929743" y="3581399"/>
            <a:ext cx="5181600" cy="3276601"/>
          </a:xfrm>
          <a:prstGeom prst="rect">
            <a:avLst/>
          </a:prstGeom>
        </p:spPr>
      </p:pic>
      <p:pic>
        <p:nvPicPr>
          <p:cNvPr id="7" name="Picture 6">
            <a:extLst>
              <a:ext uri="{FF2B5EF4-FFF2-40B4-BE49-F238E27FC236}">
                <a16:creationId xmlns:a16="http://schemas.microsoft.com/office/drawing/2014/main" id="{F78A9658-C51E-42BE-999D-886CA3D908B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015343" y="6130414"/>
            <a:ext cx="914400" cy="381000"/>
          </a:xfrm>
          <a:prstGeom prst="rect">
            <a:avLst/>
          </a:prstGeom>
        </p:spPr>
      </p:pic>
    </p:spTree>
    <p:extLst>
      <p:ext uri="{BB962C8B-B14F-4D97-AF65-F5344CB8AC3E}">
        <p14:creationId xmlns:p14="http://schemas.microsoft.com/office/powerpoint/2010/main" val="18773929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81000" y="609600"/>
            <a:ext cx="8382000" cy="5943600"/>
          </a:xfrm>
          <a:prstGeom prst="rect">
            <a:avLst/>
          </a:prstGeom>
          <a:noFill/>
          <a:ln w="9525">
            <a:noFill/>
            <a:miter lim="800000"/>
            <a:headEnd/>
            <a:tailEnd/>
          </a:ln>
          <a:effectLst/>
        </p:spPr>
      </p:pic>
      <p:sp>
        <p:nvSpPr>
          <p:cNvPr id="2" name="Rectangle: Rounded Corners 1">
            <a:extLst>
              <a:ext uri="{FF2B5EF4-FFF2-40B4-BE49-F238E27FC236}">
                <a16:creationId xmlns:a16="http://schemas.microsoft.com/office/drawing/2014/main" id="{935529ED-6E08-4861-B24C-062088ED310B}"/>
              </a:ext>
            </a:extLst>
          </p:cNvPr>
          <p:cNvSpPr/>
          <p:nvPr/>
        </p:nvSpPr>
        <p:spPr>
          <a:xfrm>
            <a:off x="5867400" y="3352800"/>
            <a:ext cx="990600" cy="31242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401893-6898-4562-B022-6A29F757AFE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28600" y="693047"/>
            <a:ext cx="4572000" cy="990600"/>
          </a:xfrm>
          <a:prstGeom prst="rect">
            <a:avLst/>
          </a:prstGeom>
        </p:spPr>
      </p:pic>
      <p:pic>
        <p:nvPicPr>
          <p:cNvPr id="6" name="Picture 5">
            <a:extLst>
              <a:ext uri="{FF2B5EF4-FFF2-40B4-BE49-F238E27FC236}">
                <a16:creationId xmlns:a16="http://schemas.microsoft.com/office/drawing/2014/main" id="{CF0F26B3-8430-4C69-8714-0578F20B543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200399" y="2782432"/>
            <a:ext cx="2797273" cy="3467020"/>
          </a:xfrm>
          <a:prstGeom prst="rect">
            <a:avLst/>
          </a:prstGeom>
          <a:ln w="12700">
            <a:solidFill>
              <a:srgbClr val="002060"/>
            </a:solidFill>
          </a:ln>
        </p:spPr>
      </p:pic>
      <p:pic>
        <p:nvPicPr>
          <p:cNvPr id="7" name="Picture 6">
            <a:extLst>
              <a:ext uri="{FF2B5EF4-FFF2-40B4-BE49-F238E27FC236}">
                <a16:creationId xmlns:a16="http://schemas.microsoft.com/office/drawing/2014/main" id="{C11B6ABA-4C10-44E8-890E-DEC3D3A8F2B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30109" y="2882768"/>
            <a:ext cx="2743200" cy="2057400"/>
          </a:xfrm>
          <a:prstGeom prst="rect">
            <a:avLst/>
          </a:prstGeom>
        </p:spPr>
      </p:pic>
      <p:pic>
        <p:nvPicPr>
          <p:cNvPr id="8" name="Picture 7">
            <a:extLst>
              <a:ext uri="{FF2B5EF4-FFF2-40B4-BE49-F238E27FC236}">
                <a16:creationId xmlns:a16="http://schemas.microsoft.com/office/drawing/2014/main" id="{8AB10B41-4DAF-40B1-923C-D0390924FE7B}"/>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28600" y="1759847"/>
            <a:ext cx="6553200" cy="762000"/>
          </a:xfrm>
          <a:prstGeom prst="rect">
            <a:avLst/>
          </a:prstGeom>
        </p:spPr>
      </p:pic>
      <p:pic>
        <p:nvPicPr>
          <p:cNvPr id="9" name="Picture 8">
            <a:extLst>
              <a:ext uri="{FF2B5EF4-FFF2-40B4-BE49-F238E27FC236}">
                <a16:creationId xmlns:a16="http://schemas.microsoft.com/office/drawing/2014/main" id="{A8334ABE-3A7C-4B34-952F-871D5FEA9885}"/>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096000" y="2743200"/>
            <a:ext cx="2743200" cy="3506252"/>
          </a:xfrm>
          <a:prstGeom prst="rect">
            <a:avLst/>
          </a:prstGeom>
          <a:ln w="12700">
            <a:solidFill>
              <a:srgbClr val="002060"/>
            </a:solid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62962" y="152400"/>
            <a:ext cx="3779520" cy="457200"/>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DE50EF38-358F-4C0E-8B91-D7E70B06110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62962" y="762000"/>
            <a:ext cx="4210918" cy="2900855"/>
          </a:xfrm>
          <a:prstGeom prst="rect">
            <a:avLst/>
          </a:prstGeom>
          <a:solidFill>
            <a:schemeClr val="bg1"/>
          </a:solidFill>
          <a:ln w="15875">
            <a:solidFill>
              <a:srgbClr val="002060"/>
            </a:solidFill>
          </a:ln>
        </p:spPr>
      </p:pic>
      <p:pic>
        <p:nvPicPr>
          <p:cNvPr id="4" name="Picture 3">
            <a:extLst>
              <a:ext uri="{FF2B5EF4-FFF2-40B4-BE49-F238E27FC236}">
                <a16:creationId xmlns:a16="http://schemas.microsoft.com/office/drawing/2014/main" id="{4FD41B21-52BA-4647-92B2-1CE24384003C}"/>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495799" y="743138"/>
            <a:ext cx="4299075" cy="2919717"/>
          </a:xfrm>
          <a:prstGeom prst="rect">
            <a:avLst/>
          </a:prstGeom>
          <a:ln w="15875">
            <a:solidFill>
              <a:srgbClr val="002060"/>
            </a:solidFill>
          </a:ln>
        </p:spPr>
      </p:pic>
      <p:pic>
        <p:nvPicPr>
          <p:cNvPr id="5" name="Picture 4">
            <a:extLst>
              <a:ext uri="{FF2B5EF4-FFF2-40B4-BE49-F238E27FC236}">
                <a16:creationId xmlns:a16="http://schemas.microsoft.com/office/drawing/2014/main" id="{CF5B38C1-E26D-4E84-996D-18EC564066CE}"/>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012932" y="4076165"/>
            <a:ext cx="4419601" cy="2553235"/>
          </a:xfrm>
          <a:prstGeom prst="rect">
            <a:avLst/>
          </a:prstGeom>
          <a:ln w="15875">
            <a:solidFill>
              <a:srgbClr val="002060"/>
            </a:solidFill>
          </a:ln>
        </p:spPr>
      </p:pic>
      <p:pic>
        <p:nvPicPr>
          <p:cNvPr id="9" name="Picture 8">
            <a:extLst>
              <a:ext uri="{FF2B5EF4-FFF2-40B4-BE49-F238E27FC236}">
                <a16:creationId xmlns:a16="http://schemas.microsoft.com/office/drawing/2014/main" id="{2F36E070-F196-49A7-93A8-F9F4355C3D82}"/>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990600" y="3828835"/>
            <a:ext cx="3693219" cy="223346"/>
          </a:xfrm>
          <a:prstGeom prst="rect">
            <a:avLst/>
          </a:prstGeom>
        </p:spPr>
      </p:pic>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76200" y="508000"/>
            <a:ext cx="4876800" cy="6200106"/>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5124" name="Picture 4"/>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5105400" y="990600"/>
            <a:ext cx="3937000" cy="4038600"/>
          </a:xfrm>
          <a:prstGeom prst="rect">
            <a:avLst/>
          </a:prstGeom>
          <a:noFill/>
          <a:ln w="25400">
            <a:solidFill>
              <a:srgbClr val="002060"/>
            </a:solidFill>
            <a:miter lim="800000"/>
            <a:headEnd/>
            <a:tailEnd/>
          </a:ln>
          <a:extLst>
            <a:ext uri="{909E8E84-426E-40DD-AFC4-6F175D3DCCD1}">
              <a14:hiddenFill xmlns:a14="http://schemas.microsoft.com/office/drawing/2010/main">
                <a:solidFill>
                  <a:schemeClr val="accent1"/>
                </a:solidFill>
              </a14:hiddenFill>
            </a:ext>
          </a:extLst>
        </p:spPr>
      </p:pic>
      <p:sp>
        <p:nvSpPr>
          <p:cNvPr id="4" name="TextBox 3"/>
          <p:cNvSpPr txBox="1"/>
          <p:nvPr/>
        </p:nvSpPr>
        <p:spPr>
          <a:xfrm>
            <a:off x="5923532" y="5228272"/>
            <a:ext cx="2534668" cy="1477328"/>
          </a:xfrm>
          <a:prstGeom prst="rect">
            <a:avLst/>
          </a:prstGeom>
          <a:noFill/>
        </p:spPr>
        <p:txBody>
          <a:bodyPr wrap="none" rtlCol="0">
            <a:spAutoFit/>
          </a:bodyPr>
          <a:lstStyle/>
          <a:p>
            <a:r>
              <a:rPr lang="en-US" dirty="0"/>
              <a:t>Avg Att/Game</a:t>
            </a:r>
          </a:p>
          <a:p>
            <a:pPr>
              <a:buFont typeface="Arial" charset="0"/>
              <a:buChar char="•"/>
            </a:pPr>
            <a:r>
              <a:rPr lang="en-US" dirty="0"/>
              <a:t>‘14-15: 11,265 </a:t>
            </a:r>
            <a:r>
              <a:rPr lang="en-US" i="1" dirty="0"/>
              <a:t>(30</a:t>
            </a:r>
            <a:r>
              <a:rPr lang="en-US" i="1" baseline="30000" dirty="0"/>
              <a:t>th</a:t>
            </a:r>
            <a:r>
              <a:rPr lang="en-US" i="1" dirty="0"/>
              <a:t>)</a:t>
            </a:r>
          </a:p>
          <a:p>
            <a:pPr>
              <a:buFont typeface="Arial" charset="0"/>
              <a:buChar char="•"/>
            </a:pPr>
            <a:r>
              <a:rPr lang="en-US" i="1" dirty="0"/>
              <a:t> </a:t>
            </a:r>
            <a:r>
              <a:rPr lang="en-US" dirty="0"/>
              <a:t>‘15-16: 15,384 </a:t>
            </a:r>
            <a:r>
              <a:rPr lang="en-US" i="1" dirty="0"/>
              <a:t>(24</a:t>
            </a:r>
            <a:r>
              <a:rPr lang="en-US" i="1" baseline="30000" dirty="0"/>
              <a:t>th</a:t>
            </a:r>
            <a:r>
              <a:rPr lang="en-US" i="1" dirty="0"/>
              <a:t>) </a:t>
            </a:r>
          </a:p>
          <a:p>
            <a:pPr>
              <a:buFont typeface="Arial" charset="0"/>
              <a:buChar char="•"/>
            </a:pPr>
            <a:r>
              <a:rPr lang="en-US" i="1" dirty="0"/>
              <a:t> </a:t>
            </a:r>
            <a:r>
              <a:rPr lang="en-US" dirty="0"/>
              <a:t>‘16-17: 15,190 </a:t>
            </a:r>
            <a:r>
              <a:rPr lang="en-US" i="1" dirty="0"/>
              <a:t>(27</a:t>
            </a:r>
            <a:r>
              <a:rPr lang="en-US" i="1" baseline="30000" dirty="0"/>
              <a:t>th</a:t>
            </a:r>
            <a:r>
              <a:rPr lang="en-US" i="1" dirty="0"/>
              <a:t>)</a:t>
            </a:r>
          </a:p>
          <a:p>
            <a:pPr>
              <a:buFont typeface="Arial" charset="0"/>
              <a:buChar char="•"/>
            </a:pPr>
            <a:r>
              <a:rPr lang="en-US" i="1" dirty="0"/>
              <a:t> ’</a:t>
            </a:r>
            <a:r>
              <a:rPr lang="en-US" dirty="0"/>
              <a:t>17-18: 13,851 (28</a:t>
            </a:r>
            <a:r>
              <a:rPr lang="en-US" baseline="30000" dirty="0"/>
              <a:t>th</a:t>
            </a:r>
            <a:r>
              <a:rPr lang="en-US" dirty="0"/>
              <a:t>)</a:t>
            </a:r>
            <a:r>
              <a:rPr lang="en-US" i="1" dirty="0"/>
              <a:t> </a:t>
            </a:r>
            <a:endParaRPr lang="en-US" dirty="0"/>
          </a:p>
        </p:txBody>
      </p:sp>
    </p:spTree>
    <p:extLst>
      <p:ext uri="{BB962C8B-B14F-4D97-AF65-F5344CB8AC3E}">
        <p14:creationId xmlns:p14="http://schemas.microsoft.com/office/powerpoint/2010/main" val="24873235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1000" y="457200"/>
            <a:ext cx="4592155" cy="461665"/>
          </a:xfrm>
          <a:prstGeom prst="rect">
            <a:avLst/>
          </a:prstGeom>
          <a:noFill/>
        </p:spPr>
        <p:txBody>
          <a:bodyPr wrap="none" rtlCol="0">
            <a:spAutoFit/>
          </a:bodyPr>
          <a:lstStyle/>
          <a:p>
            <a:r>
              <a:rPr lang="en-US" sz="2400" dirty="0">
                <a:solidFill>
                  <a:srgbClr val="0000FF"/>
                </a:solidFill>
              </a:rPr>
              <a:t>Offers Generate Marketing Buzz</a:t>
            </a:r>
          </a:p>
        </p:txBody>
      </p:sp>
      <p:pic>
        <p:nvPicPr>
          <p:cNvPr id="4" name="Picture 3" descr="IMG_20110517_220642.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32513" y="1447800"/>
            <a:ext cx="3570695" cy="2667000"/>
          </a:xfrm>
          <a:prstGeom prst="rect">
            <a:avLst/>
          </a:prstGeom>
        </p:spPr>
      </p:pic>
      <p:sp>
        <p:nvSpPr>
          <p:cNvPr id="5" name="TextBox 4"/>
          <p:cNvSpPr txBox="1"/>
          <p:nvPr/>
        </p:nvSpPr>
        <p:spPr>
          <a:xfrm>
            <a:off x="152400" y="1066800"/>
            <a:ext cx="4953000" cy="1077218"/>
          </a:xfrm>
          <a:prstGeom prst="rect">
            <a:avLst/>
          </a:prstGeom>
          <a:noFill/>
        </p:spPr>
        <p:txBody>
          <a:bodyPr wrap="square" rtlCol="0">
            <a:spAutoFit/>
          </a:bodyPr>
          <a:lstStyle/>
          <a:p>
            <a:r>
              <a:rPr lang="en-US" sz="1600" dirty="0"/>
              <a:t>WRC Nightly News – 5/17/11</a:t>
            </a:r>
          </a:p>
          <a:p>
            <a:r>
              <a:rPr lang="en-US" sz="1600" dirty="0"/>
              <a:t>* :30 story + primetime leaders</a:t>
            </a:r>
          </a:p>
          <a:p>
            <a:r>
              <a:rPr lang="en-US" sz="1600" dirty="0"/>
              <a:t>* $2,500 per :30 ad ~ $5,000K in free media coverage</a:t>
            </a:r>
          </a:p>
        </p:txBody>
      </p:sp>
      <p:pic>
        <p:nvPicPr>
          <p:cNvPr id="6" name="Picture 5" descr="Dollar Monday concessions photo - 2011.jp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562600" y="4191000"/>
            <a:ext cx="3340608" cy="2495145"/>
          </a:xfrm>
          <a:prstGeom prst="rect">
            <a:avLst/>
          </a:prstGeom>
        </p:spPr>
      </p:pic>
      <p:pic>
        <p:nvPicPr>
          <p:cNvPr id="8"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62000" y="2362200"/>
            <a:ext cx="3124200" cy="4253576"/>
          </a:xfrm>
          <a:prstGeom prst="rect">
            <a:avLst/>
          </a:prstGeom>
          <a:noFill/>
          <a:ln w="9525">
            <a:solidFill>
              <a:srgbClr val="002060"/>
            </a:solidFill>
            <a:miter lim="800000"/>
            <a:headEnd/>
            <a:tailEnd/>
          </a:ln>
        </p:spPr>
      </p:pic>
      <p:pic>
        <p:nvPicPr>
          <p:cNvPr id="9" name="Picture 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133600" y="2286000"/>
            <a:ext cx="1783080" cy="228600"/>
          </a:xfrm>
          <a:prstGeom prst="rect">
            <a:avLst/>
          </a:prstGeom>
          <a:noFill/>
          <a:ln w="9525">
            <a:noFill/>
            <a:miter lim="800000"/>
            <a:headEnd/>
            <a:tailEnd/>
          </a:ln>
        </p:spPr>
      </p:pic>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752600" y="3401291"/>
            <a:ext cx="5638800" cy="3075709"/>
          </a:xfrm>
          <a:prstGeom prst="rect">
            <a:avLst/>
          </a:prstGeom>
          <a:noFill/>
          <a:ln w="9525">
            <a:noFill/>
            <a:miter lim="800000"/>
            <a:headEnd/>
            <a:tailEnd/>
          </a:ln>
          <a:effectLst/>
        </p:spPr>
      </p:pic>
      <p:pic>
        <p:nvPicPr>
          <p:cNvPr id="6"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76400" y="734292"/>
            <a:ext cx="5791200" cy="2466622"/>
          </a:xfrm>
          <a:prstGeom prst="rect">
            <a:avLst/>
          </a:prstGeom>
          <a:noFill/>
          <a:ln w="9525">
            <a:noFill/>
            <a:miter lim="800000"/>
            <a:headEnd/>
            <a:tailEnd/>
          </a:ln>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71600" y="609600"/>
            <a:ext cx="6324600" cy="5892420"/>
          </a:xfrm>
          <a:prstGeom prst="rect">
            <a:avLst/>
          </a:prstGeom>
          <a:noFill/>
          <a:ln w="9525">
            <a:noFill/>
            <a:miter lim="800000"/>
            <a:headEnd/>
            <a:tailEnd/>
          </a:ln>
          <a:effectLst/>
        </p:spPr>
      </p:pic>
    </p:spTree>
    <p:extLst>
      <p:ext uri="{BB962C8B-B14F-4D97-AF65-F5344CB8AC3E}">
        <p14:creationId xmlns:p14="http://schemas.microsoft.com/office/powerpoint/2010/main" val="15753141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410200" y="1143000"/>
            <a:ext cx="3429000" cy="4876800"/>
          </a:xfrm>
          <a:prstGeom prst="rect">
            <a:avLst/>
          </a:prstGeom>
          <a:noFill/>
          <a:ln w="9525">
            <a:noFill/>
            <a:miter lim="800000"/>
            <a:headEnd/>
            <a:tailEnd/>
          </a:ln>
          <a:effectLst/>
        </p:spPr>
      </p:pic>
      <p:sp>
        <p:nvSpPr>
          <p:cNvPr id="5" name="TextBox 4"/>
          <p:cNvSpPr txBox="1"/>
          <p:nvPr/>
        </p:nvSpPr>
        <p:spPr>
          <a:xfrm>
            <a:off x="228600" y="457200"/>
            <a:ext cx="4989379" cy="1200329"/>
          </a:xfrm>
          <a:prstGeom prst="rect">
            <a:avLst/>
          </a:prstGeom>
          <a:noFill/>
        </p:spPr>
        <p:txBody>
          <a:bodyPr wrap="none" rtlCol="0">
            <a:spAutoFit/>
          </a:bodyPr>
          <a:lstStyle/>
          <a:p>
            <a:r>
              <a:rPr lang="en-US" dirty="0"/>
              <a:t>SF Giants – Metallica Day, Sat., May 2 vs. LAA</a:t>
            </a:r>
          </a:p>
          <a:p>
            <a:endParaRPr lang="en-US" dirty="0"/>
          </a:p>
          <a:p>
            <a:r>
              <a:rPr lang="en-US" dirty="0"/>
              <a:t>2,600+ tickets sold</a:t>
            </a:r>
          </a:p>
          <a:p>
            <a:r>
              <a:rPr lang="en-US" dirty="0"/>
              <a:t>Ticket + Giants/Metallica beanie</a:t>
            </a:r>
          </a:p>
        </p:txBody>
      </p:sp>
      <p:pic>
        <p:nvPicPr>
          <p:cNvPr id="79876"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8600" y="1828800"/>
            <a:ext cx="4800600" cy="3285928"/>
          </a:xfrm>
          <a:prstGeom prst="rect">
            <a:avLst/>
          </a:prstGeom>
          <a:noFill/>
          <a:ln w="9525">
            <a:noFill/>
            <a:miter lim="800000"/>
            <a:headEnd/>
            <a:tailEnd/>
          </a:ln>
          <a:effectLst/>
        </p:spPr>
      </p:pic>
      <p:pic>
        <p:nvPicPr>
          <p:cNvPr id="79877" name="Picture 5"/>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667000" y="5072062"/>
            <a:ext cx="2946274" cy="1633538"/>
          </a:xfrm>
          <a:prstGeom prst="rect">
            <a:avLst/>
          </a:prstGeom>
          <a:noFill/>
          <a:ln w="9525">
            <a:noFill/>
            <a:miter lim="800000"/>
            <a:headEnd/>
            <a:tailEnd/>
          </a:ln>
          <a:effec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81000" y="152400"/>
            <a:ext cx="5715000" cy="2438400"/>
          </a:xfrm>
          <a:prstGeom prst="rect">
            <a:avLst/>
          </a:prstGeom>
          <a:noFill/>
          <a:ln w="9525">
            <a:noFill/>
            <a:miter lim="800000"/>
            <a:headEnd/>
            <a:tailEnd/>
          </a:ln>
          <a:effectLst/>
        </p:spPr>
      </p:pic>
      <p:pic>
        <p:nvPicPr>
          <p:cNvPr id="48131"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362200" y="2702689"/>
            <a:ext cx="5257800" cy="3926711"/>
          </a:xfrm>
          <a:prstGeom prst="rect">
            <a:avLst/>
          </a:prstGeom>
          <a:noFill/>
          <a:ln w="9525">
            <a:noFill/>
            <a:miter lim="800000"/>
            <a:headEnd/>
            <a:tailEnd/>
          </a:ln>
          <a:effec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52400" y="520461"/>
            <a:ext cx="4572000" cy="4508739"/>
          </a:xfrm>
          <a:prstGeom prst="rect">
            <a:avLst/>
          </a:prstGeom>
          <a:noFill/>
          <a:ln w="9525">
            <a:noFill/>
            <a:miter lim="800000"/>
            <a:headEnd/>
            <a:tailEnd/>
          </a:ln>
          <a:effectLst/>
        </p:spPr>
      </p:pic>
      <p:pic>
        <p:nvPicPr>
          <p:cNvPr id="5"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724400" y="602411"/>
            <a:ext cx="4343400" cy="2822755"/>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E21BF0-626B-4E82-8FFC-5B57102161F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37457" y="1676402"/>
            <a:ext cx="7860906" cy="5011328"/>
          </a:xfrm>
          <a:prstGeom prst="rect">
            <a:avLst/>
          </a:prstGeom>
          <a:ln w="19050">
            <a:solidFill>
              <a:schemeClr val="bg2">
                <a:lumMod val="10000"/>
              </a:schemeClr>
            </a:solidFill>
          </a:ln>
        </p:spPr>
      </p:pic>
      <p:pic>
        <p:nvPicPr>
          <p:cNvPr id="6" name="Picture 5">
            <a:extLst>
              <a:ext uri="{FF2B5EF4-FFF2-40B4-BE49-F238E27FC236}">
                <a16:creationId xmlns:a16="http://schemas.microsoft.com/office/drawing/2014/main" id="{39C470C4-79DC-4FBE-B0C8-86D47C32756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37457" y="500744"/>
            <a:ext cx="7010400" cy="1143001"/>
          </a:xfrm>
          <a:prstGeom prst="rect">
            <a:avLst/>
          </a:prstGeom>
        </p:spPr>
      </p:pic>
    </p:spTree>
    <p:extLst>
      <p:ext uri="{BB962C8B-B14F-4D97-AF65-F5344CB8AC3E}">
        <p14:creationId xmlns:p14="http://schemas.microsoft.com/office/powerpoint/2010/main" val="29101843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962F0B-50C2-432D-A696-2FE4785D01A5}"/>
              </a:ext>
            </a:extLst>
          </p:cNvPr>
          <p:cNvPicPr/>
          <p:nvPr/>
        </p:nvPicPr>
        <p:blipFill rotWithShape="1">
          <a:blip r:embed="rId2" cstate="email">
            <a:extLst>
              <a:ext uri="{28A0092B-C50C-407E-A947-70E740481C1C}">
                <a14:useLocalDpi xmlns:a14="http://schemas.microsoft.com/office/drawing/2010/main"/>
              </a:ext>
            </a:extLst>
          </a:blip>
          <a:srcRect/>
          <a:stretch/>
        </p:blipFill>
        <p:spPr>
          <a:xfrm>
            <a:off x="642409" y="685800"/>
            <a:ext cx="7859181" cy="6019800"/>
          </a:xfrm>
          <a:prstGeom prst="rect">
            <a:avLst/>
          </a:prstGeom>
        </p:spPr>
      </p:pic>
    </p:spTree>
    <p:extLst>
      <p:ext uri="{BB962C8B-B14F-4D97-AF65-F5344CB8AC3E}">
        <p14:creationId xmlns:p14="http://schemas.microsoft.com/office/powerpoint/2010/main" val="41964059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583776-2B53-4B75-B5D3-6105A75969E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38221" y="1761179"/>
            <a:ext cx="7595748" cy="2738438"/>
          </a:xfrm>
          <a:prstGeom prst="rect">
            <a:avLst/>
          </a:prstGeom>
        </p:spPr>
      </p:pic>
      <p:pic>
        <p:nvPicPr>
          <p:cNvPr id="6" name="Picture 5">
            <a:extLst>
              <a:ext uri="{FF2B5EF4-FFF2-40B4-BE49-F238E27FC236}">
                <a16:creationId xmlns:a16="http://schemas.microsoft.com/office/drawing/2014/main" id="{15A6E216-3DF2-449F-A6CD-A5B1A6956A4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42900" y="228600"/>
            <a:ext cx="5295900" cy="990600"/>
          </a:xfrm>
          <a:prstGeom prst="rect">
            <a:avLst/>
          </a:prstGeom>
        </p:spPr>
      </p:pic>
      <p:pic>
        <p:nvPicPr>
          <p:cNvPr id="8" name="Picture 7">
            <a:extLst>
              <a:ext uri="{FF2B5EF4-FFF2-40B4-BE49-F238E27FC236}">
                <a16:creationId xmlns:a16="http://schemas.microsoft.com/office/drawing/2014/main" id="{195DAAE9-0B5E-405F-8AD2-92B4C92F582C}"/>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175141" y="263703"/>
            <a:ext cx="2598561" cy="1497476"/>
          </a:xfrm>
          <a:prstGeom prst="rect">
            <a:avLst/>
          </a:prstGeom>
        </p:spPr>
      </p:pic>
      <p:pic>
        <p:nvPicPr>
          <p:cNvPr id="9" name="Picture 8">
            <a:extLst>
              <a:ext uri="{FF2B5EF4-FFF2-40B4-BE49-F238E27FC236}">
                <a16:creationId xmlns:a16="http://schemas.microsoft.com/office/drawing/2014/main" id="{F0B5A23A-7314-4099-8FCB-E3B79FCE112A}"/>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38221" y="4495800"/>
            <a:ext cx="7306344" cy="1905000"/>
          </a:xfrm>
          <a:prstGeom prst="rect">
            <a:avLst/>
          </a:prstGeom>
        </p:spPr>
      </p:pic>
    </p:spTree>
    <p:extLst>
      <p:ext uri="{BB962C8B-B14F-4D97-AF65-F5344CB8AC3E}">
        <p14:creationId xmlns:p14="http://schemas.microsoft.com/office/powerpoint/2010/main" val="33994846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C61ACC-C998-4482-93AC-D916C71CAC0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47650" y="383066"/>
            <a:ext cx="6992464" cy="1544242"/>
          </a:xfrm>
          <a:prstGeom prst="rect">
            <a:avLst/>
          </a:prstGeom>
        </p:spPr>
      </p:pic>
      <p:sp>
        <p:nvSpPr>
          <p:cNvPr id="7" name="Rectangle 6">
            <a:extLst>
              <a:ext uri="{FF2B5EF4-FFF2-40B4-BE49-F238E27FC236}">
                <a16:creationId xmlns:a16="http://schemas.microsoft.com/office/drawing/2014/main" id="{C45E2695-5C0B-4D33-94B0-929B5CA157C3}"/>
              </a:ext>
            </a:extLst>
          </p:cNvPr>
          <p:cNvSpPr/>
          <p:nvPr/>
        </p:nvSpPr>
        <p:spPr>
          <a:xfrm>
            <a:off x="140677" y="2133600"/>
            <a:ext cx="8686800" cy="1631216"/>
          </a:xfrm>
          <a:prstGeom prst="rect">
            <a:avLst/>
          </a:prstGeom>
        </p:spPr>
        <p:txBody>
          <a:bodyPr wrap="square">
            <a:spAutoFit/>
          </a:bodyPr>
          <a:lstStyle/>
          <a:p>
            <a:r>
              <a:rPr lang="en-US" sz="2000" b="1" dirty="0">
                <a:solidFill>
                  <a:srgbClr val="000000"/>
                </a:solidFill>
                <a:latin typeface="proxima-nova-alt"/>
              </a:rPr>
              <a:t>Selling more tickets and pricing them more effectively kick-started the shift toward teams building data warehouses and creating data and analytics departments in the first place. Tickets remain the lifeblood of teams’ local revenue, so it’s a sure thing that the quest for more incremental gains in ticketing will continue as long as spectator sports exist.</a:t>
            </a:r>
            <a:endParaRPr lang="en-US" sz="2000" b="1" dirty="0"/>
          </a:p>
        </p:txBody>
      </p:sp>
      <p:sp>
        <p:nvSpPr>
          <p:cNvPr id="8" name="Rectangle 7">
            <a:extLst>
              <a:ext uri="{FF2B5EF4-FFF2-40B4-BE49-F238E27FC236}">
                <a16:creationId xmlns:a16="http://schemas.microsoft.com/office/drawing/2014/main" id="{9F49CDF0-30FB-4AC8-BC2F-229D96D24377}"/>
              </a:ext>
            </a:extLst>
          </p:cNvPr>
          <p:cNvSpPr/>
          <p:nvPr/>
        </p:nvSpPr>
        <p:spPr>
          <a:xfrm>
            <a:off x="140677" y="4191000"/>
            <a:ext cx="8498818" cy="2554545"/>
          </a:xfrm>
          <a:prstGeom prst="rect">
            <a:avLst/>
          </a:prstGeom>
        </p:spPr>
        <p:txBody>
          <a:bodyPr wrap="square">
            <a:spAutoFit/>
          </a:bodyPr>
          <a:lstStyle/>
          <a:p>
            <a:r>
              <a:rPr lang="en-US" sz="2000" dirty="0">
                <a:solidFill>
                  <a:srgbClr val="000000"/>
                </a:solidFill>
                <a:latin typeface="proxima-nova-alt"/>
              </a:rPr>
              <a:t>“Every day I’m thinking about how do we take data and leverage it into insights that are going to support decisions made by our key executives,” said Ian Hillman, vice president of strategy at Harris Blitzer Sports &amp; Entertainment. His colleague, Sixers Chief Marketing Officer Katie O’Reilly, shared the sentiment, noting the NBA team tries “</a:t>
            </a:r>
            <a:r>
              <a:rPr lang="en-US" sz="2000" b="1" dirty="0">
                <a:solidFill>
                  <a:srgbClr val="000000"/>
                </a:solidFill>
                <a:latin typeface="proxima-nova-alt"/>
              </a:rPr>
              <a:t>to use data to drive every single decision we make</a:t>
            </a:r>
            <a:r>
              <a:rPr lang="en-US" sz="2000" dirty="0">
                <a:solidFill>
                  <a:srgbClr val="000000"/>
                </a:solidFill>
                <a:latin typeface="proxima-nova-alt"/>
              </a:rPr>
              <a:t>.” That goes well beyond ticket inventory and prices to what messages are sent on social media and in marketing emails, what goes into scripts for promotions and what’s included in game entertainment. </a:t>
            </a:r>
            <a:endParaRPr lang="en-US" sz="2000" dirty="0"/>
          </a:p>
        </p:txBody>
      </p:sp>
      <p:sp>
        <p:nvSpPr>
          <p:cNvPr id="2" name="TextBox 1">
            <a:extLst>
              <a:ext uri="{FF2B5EF4-FFF2-40B4-BE49-F238E27FC236}">
                <a16:creationId xmlns:a16="http://schemas.microsoft.com/office/drawing/2014/main" id="{5D260C8A-2984-4E1D-8652-C4A527DDD5D9}"/>
              </a:ext>
            </a:extLst>
          </p:cNvPr>
          <p:cNvSpPr txBox="1"/>
          <p:nvPr/>
        </p:nvSpPr>
        <p:spPr>
          <a:xfrm>
            <a:off x="121627" y="-19110"/>
            <a:ext cx="3847785" cy="400110"/>
          </a:xfrm>
          <a:prstGeom prst="rect">
            <a:avLst/>
          </a:prstGeom>
          <a:noFill/>
        </p:spPr>
        <p:txBody>
          <a:bodyPr wrap="none" rtlCol="0">
            <a:spAutoFit/>
          </a:bodyPr>
          <a:lstStyle/>
          <a:p>
            <a:r>
              <a:rPr lang="en-US" sz="2000" dirty="0">
                <a:solidFill>
                  <a:schemeClr val="bg1"/>
                </a:solidFill>
              </a:rPr>
              <a:t>Why Sports Business Analytics?</a:t>
            </a:r>
          </a:p>
        </p:txBody>
      </p:sp>
    </p:spTree>
    <p:extLst>
      <p:ext uri="{BB962C8B-B14F-4D97-AF65-F5344CB8AC3E}">
        <p14:creationId xmlns:p14="http://schemas.microsoft.com/office/powerpoint/2010/main" val="41817468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2E579D-0BD2-4AC0-8FF3-C0C898B7C7C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28600" y="609600"/>
            <a:ext cx="3429000" cy="4433432"/>
          </a:xfrm>
          <a:prstGeom prst="rect">
            <a:avLst/>
          </a:prstGeom>
        </p:spPr>
      </p:pic>
      <p:pic>
        <p:nvPicPr>
          <p:cNvPr id="8" name="Picture 7">
            <a:extLst>
              <a:ext uri="{FF2B5EF4-FFF2-40B4-BE49-F238E27FC236}">
                <a16:creationId xmlns:a16="http://schemas.microsoft.com/office/drawing/2014/main" id="{8B5180C6-DCB6-4044-BA1E-E16174798AE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038600" y="609600"/>
            <a:ext cx="4876800" cy="2590800"/>
          </a:xfrm>
          <a:prstGeom prst="rect">
            <a:avLst/>
          </a:prstGeom>
        </p:spPr>
      </p:pic>
      <p:pic>
        <p:nvPicPr>
          <p:cNvPr id="9" name="Picture 8">
            <a:extLst>
              <a:ext uri="{FF2B5EF4-FFF2-40B4-BE49-F238E27FC236}">
                <a16:creationId xmlns:a16="http://schemas.microsoft.com/office/drawing/2014/main" id="{35B46477-3CBB-424E-AD00-2583C118E18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038600" y="3372223"/>
            <a:ext cx="4724400" cy="3038063"/>
          </a:xfrm>
          <a:prstGeom prst="rect">
            <a:avLst/>
          </a:prstGeom>
          <a:ln w="15875">
            <a:solidFill>
              <a:schemeClr val="bg2">
                <a:lumMod val="10000"/>
              </a:schemeClr>
            </a:solidFill>
          </a:ln>
        </p:spPr>
      </p:pic>
      <p:cxnSp>
        <p:nvCxnSpPr>
          <p:cNvPr id="11" name="Straight Arrow Connector 10">
            <a:extLst>
              <a:ext uri="{FF2B5EF4-FFF2-40B4-BE49-F238E27FC236}">
                <a16:creationId xmlns:a16="http://schemas.microsoft.com/office/drawing/2014/main" id="{0C6B2599-42A4-4409-9D7D-3DA631054EC7}"/>
              </a:ext>
            </a:extLst>
          </p:cNvPr>
          <p:cNvCxnSpPr/>
          <p:nvPr/>
        </p:nvCxnSpPr>
        <p:spPr>
          <a:xfrm>
            <a:off x="7620000" y="3962400"/>
            <a:ext cx="0" cy="3048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4242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888492-51B7-47CC-8C28-17B232BC682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14312" y="184676"/>
            <a:ext cx="3257550" cy="514351"/>
          </a:xfrm>
          <a:prstGeom prst="rect">
            <a:avLst/>
          </a:prstGeom>
        </p:spPr>
      </p:pic>
      <p:sp>
        <p:nvSpPr>
          <p:cNvPr id="3" name="Rectangle 2">
            <a:extLst>
              <a:ext uri="{FF2B5EF4-FFF2-40B4-BE49-F238E27FC236}">
                <a16:creationId xmlns:a16="http://schemas.microsoft.com/office/drawing/2014/main" id="{A44DD430-041A-4AAE-9C9C-B45A4D5030C7}"/>
              </a:ext>
            </a:extLst>
          </p:cNvPr>
          <p:cNvSpPr/>
          <p:nvPr/>
        </p:nvSpPr>
        <p:spPr>
          <a:xfrm>
            <a:off x="83440" y="4913136"/>
            <a:ext cx="6443663" cy="1754326"/>
          </a:xfrm>
          <a:prstGeom prst="rect">
            <a:avLst/>
          </a:prstGeom>
        </p:spPr>
        <p:txBody>
          <a:bodyPr wrap="square">
            <a:spAutoFit/>
          </a:bodyPr>
          <a:lstStyle/>
          <a:p>
            <a:r>
              <a:rPr lang="en-US" dirty="0">
                <a:solidFill>
                  <a:srgbClr val="000000"/>
                </a:solidFill>
                <a:latin typeface="proxima-nova-alt"/>
              </a:rPr>
              <a:t>• Food and beverage total revenue and sales per person</a:t>
            </a:r>
          </a:p>
          <a:p>
            <a:r>
              <a:rPr lang="en-US" dirty="0">
                <a:solidFill>
                  <a:srgbClr val="000000"/>
                </a:solidFill>
                <a:latin typeface="proxima-nova-alt"/>
              </a:rPr>
              <a:t>• Food and beverage sales before and after tipoff</a:t>
            </a:r>
          </a:p>
          <a:p>
            <a:r>
              <a:rPr lang="en-US" dirty="0">
                <a:solidFill>
                  <a:srgbClr val="000000"/>
                </a:solidFill>
                <a:latin typeface="proxima-nova-alt"/>
              </a:rPr>
              <a:t>• Concessions sold by category (alcohol, soda, etc.)</a:t>
            </a:r>
          </a:p>
          <a:p>
            <a:endParaRPr lang="en-US" dirty="0">
              <a:solidFill>
                <a:srgbClr val="000000"/>
              </a:solidFill>
              <a:latin typeface="proxima-nova-alt"/>
            </a:endParaRPr>
          </a:p>
          <a:p>
            <a:r>
              <a:rPr lang="en-US" dirty="0">
                <a:solidFill>
                  <a:srgbClr val="000000"/>
                </a:solidFill>
                <a:latin typeface="proxima-nova-alt"/>
              </a:rPr>
              <a:t>• Merchandise sales before and after tipoff</a:t>
            </a:r>
          </a:p>
          <a:p>
            <a:r>
              <a:rPr lang="en-US" dirty="0">
                <a:solidFill>
                  <a:srgbClr val="000000"/>
                </a:solidFill>
                <a:latin typeface="proxima-nova-alt"/>
              </a:rPr>
              <a:t>• Merchandise total revenue and sales per person</a:t>
            </a:r>
          </a:p>
        </p:txBody>
      </p:sp>
      <p:sp>
        <p:nvSpPr>
          <p:cNvPr id="4" name="Rectangle 3">
            <a:extLst>
              <a:ext uri="{FF2B5EF4-FFF2-40B4-BE49-F238E27FC236}">
                <a16:creationId xmlns:a16="http://schemas.microsoft.com/office/drawing/2014/main" id="{0310F391-84D5-4E13-BD70-90825A174211}"/>
              </a:ext>
            </a:extLst>
          </p:cNvPr>
          <p:cNvSpPr/>
          <p:nvPr/>
        </p:nvSpPr>
        <p:spPr>
          <a:xfrm>
            <a:off x="83440" y="889843"/>
            <a:ext cx="8755760" cy="4247317"/>
          </a:xfrm>
          <a:prstGeom prst="rect">
            <a:avLst/>
          </a:prstGeom>
        </p:spPr>
        <p:txBody>
          <a:bodyPr wrap="square">
            <a:spAutoFit/>
          </a:bodyPr>
          <a:lstStyle/>
          <a:p>
            <a:r>
              <a:rPr lang="en-US" dirty="0">
                <a:solidFill>
                  <a:srgbClr val="000000"/>
                </a:solidFill>
                <a:latin typeface="proxima-nova-alt"/>
              </a:rPr>
              <a:t>Below are listed some of business measures the Warriors’ analytics group delivers in a dashboard data report to team executives after every home game:</a:t>
            </a:r>
          </a:p>
          <a:p>
            <a:endParaRPr lang="en-US" dirty="0">
              <a:solidFill>
                <a:srgbClr val="000000"/>
              </a:solidFill>
              <a:latin typeface="proxima-nova-alt"/>
            </a:endParaRPr>
          </a:p>
          <a:p>
            <a:r>
              <a:rPr lang="en-US" dirty="0">
                <a:solidFill>
                  <a:srgbClr val="000000"/>
                </a:solidFill>
                <a:latin typeface="proxima-nova-alt"/>
              </a:rPr>
              <a:t>• Primary and secondary ticket sales and average price</a:t>
            </a:r>
          </a:p>
          <a:p>
            <a:r>
              <a:rPr lang="en-US" dirty="0">
                <a:solidFill>
                  <a:srgbClr val="000000"/>
                </a:solidFill>
                <a:latin typeface="proxima-nova-alt"/>
              </a:rPr>
              <a:t>• Suite rentals</a:t>
            </a:r>
          </a:p>
          <a:p>
            <a:r>
              <a:rPr lang="en-US" dirty="0">
                <a:solidFill>
                  <a:srgbClr val="000000"/>
                </a:solidFill>
                <a:latin typeface="proxima-nova-alt"/>
              </a:rPr>
              <a:t>Total attendance for game and year-to-date and historical comparisons</a:t>
            </a:r>
          </a:p>
          <a:p>
            <a:r>
              <a:rPr lang="en-US" dirty="0">
                <a:solidFill>
                  <a:srgbClr val="000000"/>
                </a:solidFill>
                <a:latin typeface="proxima-nova-alt"/>
              </a:rPr>
              <a:t>• Attendance comparisons based on promotions vs. non-promotions games</a:t>
            </a:r>
          </a:p>
          <a:p>
            <a:r>
              <a:rPr lang="en-US" dirty="0">
                <a:solidFill>
                  <a:srgbClr val="000000"/>
                </a:solidFill>
                <a:latin typeface="proxima-nova-alt"/>
              </a:rPr>
              <a:t>• Time of arrival for fans</a:t>
            </a:r>
          </a:p>
          <a:p>
            <a:r>
              <a:rPr lang="en-US" dirty="0">
                <a:solidFill>
                  <a:srgbClr val="000000"/>
                </a:solidFill>
                <a:latin typeface="proxima-nova-alt"/>
              </a:rPr>
              <a:t>• Where fans entered the building and comparisons of entry-point use</a:t>
            </a:r>
          </a:p>
          <a:p>
            <a:r>
              <a:rPr lang="en-US" dirty="0">
                <a:solidFill>
                  <a:srgbClr val="000000"/>
                </a:solidFill>
                <a:latin typeface="proxima-nova-alt"/>
              </a:rPr>
              <a:t>• Tickets used versus sold</a:t>
            </a:r>
          </a:p>
          <a:p>
            <a:r>
              <a:rPr lang="en-US" dirty="0">
                <a:solidFill>
                  <a:srgbClr val="000000"/>
                </a:solidFill>
                <a:latin typeface="proxima-nova-alt"/>
              </a:rPr>
              <a:t>• Mobile ticket entry</a:t>
            </a:r>
          </a:p>
          <a:p>
            <a:r>
              <a:rPr lang="en-US" dirty="0">
                <a:solidFill>
                  <a:srgbClr val="000000"/>
                </a:solidFill>
                <a:latin typeface="proxima-nova-alt"/>
              </a:rPr>
              <a:t>• Ticket revenue by single-game buyer, groups, partial-plan buyers, season tickets</a:t>
            </a:r>
          </a:p>
          <a:p>
            <a:endParaRPr lang="en-US" dirty="0">
              <a:solidFill>
                <a:srgbClr val="000000"/>
              </a:solidFill>
              <a:latin typeface="proxima-nova-alt"/>
            </a:endParaRPr>
          </a:p>
          <a:p>
            <a:r>
              <a:rPr lang="en-US" dirty="0">
                <a:solidFill>
                  <a:srgbClr val="000000"/>
                </a:solidFill>
                <a:latin typeface="proxima-nova-alt"/>
              </a:rPr>
              <a:t>• Parking revenue</a:t>
            </a:r>
          </a:p>
          <a:p>
            <a:endParaRPr lang="en-US" dirty="0">
              <a:solidFill>
                <a:srgbClr val="000000"/>
              </a:solidFill>
              <a:latin typeface="proxima-nova-alt"/>
            </a:endParaRPr>
          </a:p>
        </p:txBody>
      </p:sp>
      <p:pic>
        <p:nvPicPr>
          <p:cNvPr id="1026" name="Picture 2" descr="Image result for golden state warriors logo">
            <a:extLst>
              <a:ext uri="{FF2B5EF4-FFF2-40B4-BE49-F238E27FC236}">
                <a16:creationId xmlns:a16="http://schemas.microsoft.com/office/drawing/2014/main" id="{337D85B3-8D99-42FD-9187-895847A300C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239000" y="4800600"/>
            <a:ext cx="1374490" cy="1660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219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5F9C09-7B82-438C-B9EE-1DF46119594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81000" y="609600"/>
            <a:ext cx="8153400" cy="5947198"/>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13882</TotalTime>
  <Words>5435</Words>
  <Application>Microsoft Office PowerPoint</Application>
  <PresentationFormat>On-screen Show (4:3)</PresentationFormat>
  <Paragraphs>450</Paragraphs>
  <Slides>84</Slides>
  <Notes>42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84</vt:i4>
      </vt:variant>
    </vt:vector>
  </HeadingPairs>
  <TitlesOfParts>
    <vt:vector size="93" baseType="lpstr">
      <vt:lpstr>Arial</vt:lpstr>
      <vt:lpstr>Calibri</vt:lpstr>
      <vt:lpstr>georgia</vt:lpstr>
      <vt:lpstr>georgia</vt:lpstr>
      <vt:lpstr>nyt-imperial</vt:lpstr>
      <vt:lpstr>proxima-nova-alt</vt:lpstr>
      <vt:lpstr>Roboto</vt:lpstr>
      <vt:lpstr>Symbol</vt:lpstr>
      <vt:lpstr>Clarity</vt:lpstr>
      <vt:lpstr>PowerPoint Presentation</vt:lpstr>
      <vt:lpstr>PowerPoint Presentation</vt:lpstr>
      <vt:lpstr>PowerPoint Presentation</vt:lpstr>
      <vt:lpstr>PowerPoint Presentation</vt:lpstr>
      <vt:lpstr>PowerPoint Presentation</vt:lpstr>
      <vt:lpstr>Be Duke Fans!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Attendance – More challenging then ever before</vt:lpstr>
      <vt:lpstr>PowerPoint Presentation</vt:lpstr>
      <vt:lpstr>PowerPoint Presentation</vt:lpstr>
      <vt:lpstr>PowerPoint Presentation</vt:lpstr>
      <vt:lpstr>PowerPoint Presentation</vt:lpstr>
      <vt:lpstr>PowerPoint Presentation</vt:lpstr>
      <vt:lpstr>Orioles Attendance – Average/Game</vt:lpstr>
      <vt:lpstr>Nationals Attendance – Average/Game</vt:lpstr>
      <vt:lpstr>Nats record low attendance </vt:lpstr>
      <vt:lpstr>Attendance rarity (2009) </vt:lpstr>
      <vt:lpstr>PowerPoint Presentation</vt:lpstr>
      <vt:lpstr>Strasburg impact/lack thereof…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Attendance &amp; Ticket Sales</vt:lpstr>
      <vt:lpstr>Attendance: winning alone does not fill the seats</vt:lpstr>
      <vt:lpstr>Even emotion has its limits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Staffing – leading teams</vt:lpstr>
      <vt:lpstr>Predicting Attendance – ind. variables</vt:lpstr>
      <vt:lpstr>Predicting Attendance – multi-linear regression modeling</vt:lpstr>
      <vt:lpstr>Multi-linear regression - promotions</vt:lpstr>
      <vt:lpstr>R Studio – 72 ind. variables</vt:lpstr>
      <vt:lpstr>Predicting show-rate</vt:lpstr>
      <vt:lpstr>Metrics/results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Sports marketing history</dc:title>
  <dc:creator>Scott</dc:creator>
  <cp:lastModifiedBy>Scott  Lewis</cp:lastModifiedBy>
  <cp:revision>891</cp:revision>
  <cp:lastPrinted>2013-10-24T13:18:30Z</cp:lastPrinted>
  <dcterms:created xsi:type="dcterms:W3CDTF">2012-09-09T01:40:29Z</dcterms:created>
  <dcterms:modified xsi:type="dcterms:W3CDTF">2021-10-26T20:08:22Z</dcterms:modified>
</cp:coreProperties>
</file>